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3"/>
  </p:notesMasterIdLst>
  <p:sldIdLst>
    <p:sldId id="256" r:id="rId2"/>
    <p:sldId id="267" r:id="rId3"/>
    <p:sldId id="282" r:id="rId4"/>
    <p:sldId id="280" r:id="rId5"/>
    <p:sldId id="277" r:id="rId6"/>
    <p:sldId id="274" r:id="rId7"/>
    <p:sldId id="276" r:id="rId8"/>
    <p:sldId id="297" r:id="rId9"/>
    <p:sldId id="278" r:id="rId10"/>
    <p:sldId id="281" r:id="rId11"/>
    <p:sldId id="295" r:id="rId12"/>
    <p:sldId id="294" r:id="rId13"/>
    <p:sldId id="273" r:id="rId14"/>
    <p:sldId id="298" r:id="rId15"/>
    <p:sldId id="296" r:id="rId16"/>
    <p:sldId id="299" r:id="rId17"/>
    <p:sldId id="265" r:id="rId18"/>
    <p:sldId id="283" r:id="rId19"/>
    <p:sldId id="300" r:id="rId20"/>
    <p:sldId id="301" r:id="rId21"/>
    <p:sldId id="302" r:id="rId22"/>
    <p:sldId id="284" r:id="rId23"/>
    <p:sldId id="285" r:id="rId24"/>
    <p:sldId id="286" r:id="rId25"/>
    <p:sldId id="287" r:id="rId26"/>
    <p:sldId id="291" r:id="rId27"/>
    <p:sldId id="288" r:id="rId28"/>
    <p:sldId id="290" r:id="rId29"/>
    <p:sldId id="289" r:id="rId30"/>
    <p:sldId id="292"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BDCDE"/>
    <a:srgbClr val="532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6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2T20:55:52.661"/>
    </inkml:context>
    <inkml:brush xml:id="br0">
      <inkml:brushProperty name="width" value="0.05" units="cm"/>
      <inkml:brushProperty name="height" value="0.05" units="cm"/>
      <inkml:brushProperty name="color" value="#ED1C24"/>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955E3-48DE-460B-BB85-7F75E5B06FC0}" type="datetimeFigureOut">
              <a:rPr lang="en-GB" smtClean="0"/>
              <a:t>15/03/2018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96870-E982-44BB-9A09-22803AB90797}" type="slidenum">
              <a:rPr lang="en-GB" smtClean="0"/>
              <a:t>‹#›</a:t>
            </a:fld>
            <a:endParaRPr lang="en-GB"/>
          </a:p>
        </p:txBody>
      </p:sp>
    </p:spTree>
    <p:extLst>
      <p:ext uri="{BB962C8B-B14F-4D97-AF65-F5344CB8AC3E}">
        <p14:creationId xmlns:p14="http://schemas.microsoft.com/office/powerpoint/2010/main" val="72829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Elections – candidates for each role; nominations, voting</a:t>
            </a:r>
          </a:p>
        </p:txBody>
      </p:sp>
      <p:sp>
        <p:nvSpPr>
          <p:cNvPr id="4" name="Slide Number Placeholder 3"/>
          <p:cNvSpPr>
            <a:spLocks noGrp="1"/>
          </p:cNvSpPr>
          <p:nvPr>
            <p:ph type="sldNum" sz="quarter" idx="10"/>
          </p:nvPr>
        </p:nvSpPr>
        <p:spPr/>
        <p:txBody>
          <a:bodyPr/>
          <a:lstStyle/>
          <a:p>
            <a:fld id="{89896870-E982-44BB-9A09-22803AB90797}" type="slidenum">
              <a:rPr lang="en-GB" smtClean="0"/>
              <a:t>2</a:t>
            </a:fld>
            <a:endParaRPr lang="en-GB"/>
          </a:p>
        </p:txBody>
      </p:sp>
    </p:spTree>
    <p:extLst>
      <p:ext uri="{BB962C8B-B14F-4D97-AF65-F5344CB8AC3E}">
        <p14:creationId xmlns:p14="http://schemas.microsoft.com/office/powerpoint/2010/main" val="4835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45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7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482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67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8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51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35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9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8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36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57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7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747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3/15/2018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738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3/15/2018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69360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a.dingle@bham.ac.uk" TargetMode="External"/><Relationship Id="rId3" Type="http://schemas.openxmlformats.org/officeDocument/2006/relationships/hyperlink" Target="mailto:l.crutchley@bham.ac.uk" TargetMode="External"/><Relationship Id="rId7" Type="http://schemas.openxmlformats.org/officeDocument/2006/relationships/hyperlink" Target="mailto:v.kub@gmx.net" TargetMode="External"/><Relationship Id="rId2" Type="http://schemas.openxmlformats.org/officeDocument/2006/relationships/hyperlink" Target="mailto:matthewraine@outlook.com" TargetMode="External"/><Relationship Id="rId1" Type="http://schemas.openxmlformats.org/officeDocument/2006/relationships/slideLayout" Target="../slideLayouts/slideLayout2.xml"/><Relationship Id="rId6" Type="http://schemas.openxmlformats.org/officeDocument/2006/relationships/hyperlink" Target="mailto:m.moore.1@bham.ac.uk" TargetMode="External"/><Relationship Id="rId5" Type="http://schemas.openxmlformats.org/officeDocument/2006/relationships/hyperlink" Target="mailto:dpiela3@gmail.com" TargetMode="External"/><Relationship Id="rId4" Type="http://schemas.openxmlformats.org/officeDocument/2006/relationships/hyperlink" Target="mailto:%20ioana.cerasella.chis@gmail.com" TargetMode="External"/><Relationship Id="rId9" Type="http://schemas.openxmlformats.org/officeDocument/2006/relationships/hyperlink" Target="mailto:i.killeen@bham.ac.u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8AB1F38-C503-48F6-9942-F0A16FDEC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45" y="1346451"/>
            <a:ext cx="4433455" cy="2187012"/>
          </a:xfrm>
          <a:prstGeom prst="rect">
            <a:avLst/>
          </a:prstGeom>
        </p:spPr>
      </p:pic>
      <p:sp>
        <p:nvSpPr>
          <p:cNvPr id="2" name="Title 1">
            <a:extLst>
              <a:ext uri="{FF2B5EF4-FFF2-40B4-BE49-F238E27FC236}">
                <a16:creationId xmlns="" xmlns:a16="http://schemas.microsoft.com/office/drawing/2014/main" id="{50B30A13-FC83-4625-87EF-5811476FD15C}"/>
              </a:ext>
            </a:extLst>
          </p:cNvPr>
          <p:cNvSpPr>
            <a:spLocks noGrp="1"/>
          </p:cNvSpPr>
          <p:nvPr>
            <p:ph type="ctrTitle"/>
          </p:nvPr>
        </p:nvSpPr>
        <p:spPr>
          <a:xfrm>
            <a:off x="804312" y="794992"/>
            <a:ext cx="4948428" cy="3797164"/>
          </a:xfrm>
        </p:spPr>
        <p:txBody>
          <a:bodyPr anchor="t">
            <a:normAutofit fontScale="90000"/>
          </a:bodyPr>
          <a:lstStyle/>
          <a:p>
            <a:pPr algn="l"/>
            <a:r>
              <a:rPr lang="en-GB" sz="5400" dirty="0">
                <a:solidFill>
                  <a:schemeClr val="bg1"/>
                </a:solidFill>
              </a:rPr>
              <a:t>Unison AGM</a:t>
            </a:r>
            <a:br>
              <a:rPr lang="en-GB" sz="5400" dirty="0">
                <a:solidFill>
                  <a:schemeClr val="bg1"/>
                </a:solidFill>
              </a:rPr>
            </a:br>
            <a:r>
              <a:rPr lang="en-GB" sz="5400" dirty="0">
                <a:solidFill>
                  <a:schemeClr val="bg1"/>
                </a:solidFill>
              </a:rPr>
              <a:t>13</a:t>
            </a:r>
            <a:r>
              <a:rPr lang="en-GB" sz="5400" baseline="30000" dirty="0">
                <a:solidFill>
                  <a:schemeClr val="bg1"/>
                </a:solidFill>
              </a:rPr>
              <a:t>th</a:t>
            </a:r>
            <a:r>
              <a:rPr lang="en-GB" sz="5400" dirty="0">
                <a:solidFill>
                  <a:schemeClr val="bg1"/>
                </a:solidFill>
              </a:rPr>
              <a:t> March 2018</a:t>
            </a:r>
            <a:br>
              <a:rPr lang="en-GB" sz="5400" dirty="0">
                <a:solidFill>
                  <a:schemeClr val="bg1"/>
                </a:solidFill>
              </a:rPr>
            </a:br>
            <a:r>
              <a:rPr lang="en-GB" sz="2200" dirty="0">
                <a:solidFill>
                  <a:schemeClr val="bg1"/>
                </a:solidFill>
              </a:rPr>
              <a:t>1-3pm</a:t>
            </a:r>
            <a:br>
              <a:rPr lang="en-GB" sz="2200" dirty="0">
                <a:solidFill>
                  <a:schemeClr val="bg1"/>
                </a:solidFill>
              </a:rPr>
            </a:br>
            <a:r>
              <a:rPr lang="en-GB" sz="2200" dirty="0">
                <a:solidFill>
                  <a:schemeClr val="bg1"/>
                </a:solidFill>
              </a:rPr>
              <a:t>Arts LR1</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bg1"/>
                </a:solidFill>
              </a:rPr>
              <a:t/>
            </a:r>
            <a:br>
              <a:rPr lang="en-GB" sz="2200" dirty="0">
                <a:solidFill>
                  <a:schemeClr val="bg1"/>
                </a:solidFill>
              </a:rPr>
            </a:br>
            <a:r>
              <a:rPr lang="en-GB" sz="2200" dirty="0">
                <a:solidFill>
                  <a:schemeClr val="tx1"/>
                </a:solidFill>
              </a:rPr>
              <a:t/>
            </a:r>
            <a:br>
              <a:rPr lang="en-GB" sz="2200" dirty="0">
                <a:solidFill>
                  <a:schemeClr val="tx1"/>
                </a:solidFill>
              </a:rPr>
            </a:br>
            <a:r>
              <a:rPr lang="en-GB" sz="2200" dirty="0">
                <a:solidFill>
                  <a:schemeClr val="tx1"/>
                </a:solidFill>
              </a:rPr>
              <a:t>Chaired by Ioana Cerasella Chis</a:t>
            </a:r>
            <a:r>
              <a:rPr lang="en-GB" sz="2200" dirty="0">
                <a:solidFill>
                  <a:schemeClr val="bg1"/>
                </a:solidFill>
              </a:rPr>
              <a:t/>
            </a:r>
            <a:br>
              <a:rPr lang="en-GB" sz="2200" dirty="0">
                <a:solidFill>
                  <a:schemeClr val="bg1"/>
                </a:solidFill>
              </a:rPr>
            </a:br>
            <a:endParaRPr lang="en-US" sz="22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4"/>
              <a:stretch>
                <a:fillRect/>
              </a:stretch>
            </p:blipFill>
            <p:spPr>
              <a:xfrm>
                <a:off x="3356961" y="473370"/>
                <a:ext cx="18000" cy="18000"/>
              </a:xfrm>
              <a:prstGeom prst="rect">
                <a:avLst/>
              </a:prstGeom>
            </p:spPr>
          </p:pic>
        </mc:Fallback>
      </mc:AlternateContent>
    </p:spTree>
    <p:extLst>
      <p:ext uri="{BB962C8B-B14F-4D97-AF65-F5344CB8AC3E}">
        <p14:creationId xmlns:p14="http://schemas.microsoft.com/office/powerpoint/2010/main" val="529489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482010"/>
            <a:ext cx="6905672" cy="1421192"/>
          </a:xfrm>
          <a:noFill/>
        </p:spPr>
        <p:txBody>
          <a:bodyPr anchor="t">
            <a:normAutofit/>
          </a:bodyPr>
          <a:lstStyle/>
          <a:p>
            <a:pPr algn="l"/>
            <a:r>
              <a:rPr lang="en-GB" sz="4500" dirty="0">
                <a:solidFill>
                  <a:schemeClr val="tx1"/>
                </a:solidFill>
              </a:rPr>
              <a:t>Campus in Dubai</a:t>
            </a:r>
            <a:endParaRPr lang="en-US" sz="4500" dirty="0">
              <a:solidFill>
                <a:schemeClr val="tx1"/>
              </a:solidFill>
            </a:endParaRPr>
          </a:p>
        </p:txBody>
      </p:sp>
      <p:sp>
        <p:nvSpPr>
          <p:cNvPr id="4" name="Content Placeholder 2">
            <a:extLst>
              <a:ext uri="{FF2B5EF4-FFF2-40B4-BE49-F238E27FC236}">
                <a16:creationId xmlns="" xmlns:a16="http://schemas.microsoft.com/office/drawing/2014/main" id="{BBFCF4B6-BB3E-4747-9602-CE8F339186F6}"/>
              </a:ext>
            </a:extLst>
          </p:cNvPr>
          <p:cNvSpPr>
            <a:spLocks noGrp="1"/>
          </p:cNvSpPr>
          <p:nvPr>
            <p:ph idx="1"/>
          </p:nvPr>
        </p:nvSpPr>
        <p:spPr>
          <a:xfrm>
            <a:off x="360830" y="2124223"/>
            <a:ext cx="7884390" cy="4107766"/>
          </a:xfrm>
        </p:spPr>
        <p:txBody>
          <a:bodyPr>
            <a:normAutofit/>
          </a:bodyPr>
          <a:lstStyle/>
          <a:p>
            <a:pPr marL="0" indent="0" algn="just">
              <a:buNone/>
            </a:pPr>
            <a:r>
              <a:rPr lang="en-GB" sz="1600" b="1" dirty="0"/>
              <a:t>The motion against the opening of a new campus in Dubai, passed at a members’ meeting in January 2018:</a:t>
            </a:r>
          </a:p>
          <a:p>
            <a:pPr marL="0" indent="0" algn="just">
              <a:buNone/>
            </a:pPr>
            <a:r>
              <a:rPr lang="en-GB" sz="1700" dirty="0"/>
              <a:t>Condemns the university management’s decision to choose Dubai as a close business-partner and specifically as the place to open a second campus. This decision contravenes with the University's own stated equality and diversity policies.</a:t>
            </a:r>
          </a:p>
          <a:p>
            <a:pPr lvl="1" algn="just"/>
            <a:r>
              <a:rPr lang="en-GB" sz="1500" b="1" dirty="0"/>
              <a:t>Main issues: </a:t>
            </a:r>
          </a:p>
          <a:p>
            <a:pPr lvl="2" algn="just"/>
            <a:r>
              <a:rPr lang="en-GB" sz="1300" dirty="0"/>
              <a:t>human rights violations against LGBTQ people, migrant workers and members of independent trade unions.</a:t>
            </a:r>
          </a:p>
          <a:p>
            <a:pPr lvl="2" algn="just"/>
            <a:r>
              <a:rPr lang="en-GB" sz="1300" dirty="0"/>
              <a:t>The university management have failed to guarantee student and staff protection in Dubai</a:t>
            </a:r>
          </a:p>
          <a:p>
            <a:pPr lvl="2" algn="just"/>
            <a:r>
              <a:rPr lang="en-GB" sz="1300" dirty="0"/>
              <a:t>The Curriculum itself will be shaped by Dubai’s censoring laws.</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220" y="-43734"/>
            <a:ext cx="3946779" cy="1946936"/>
          </a:xfrm>
          <a:prstGeom prst="rect">
            <a:avLst/>
          </a:prstGeom>
        </p:spPr>
      </p:pic>
      <p:pic>
        <p:nvPicPr>
          <p:cNvPr id="3" name="Picture 6">
            <a:extLst>
              <a:ext uri="{FF2B5EF4-FFF2-40B4-BE49-F238E27FC236}">
                <a16:creationId xmlns="" xmlns:a16="http://schemas.microsoft.com/office/drawing/2014/main" id="{FA754167-8E0E-42D8-A49F-982E75845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774" y="1985546"/>
            <a:ext cx="3319396" cy="4799127"/>
          </a:xfrm>
          <a:prstGeom prst="rect">
            <a:avLst/>
          </a:prstGeom>
        </p:spPr>
      </p:pic>
      <p:sp>
        <p:nvSpPr>
          <p:cNvPr id="8" name="Content Placeholder 2">
            <a:extLst>
              <a:ext uri="{FF2B5EF4-FFF2-40B4-BE49-F238E27FC236}">
                <a16:creationId xmlns="" xmlns:a16="http://schemas.microsoft.com/office/drawing/2014/main" id="{DCD6486A-A0BB-4FA6-B356-CA1670A8105C}"/>
              </a:ext>
            </a:extLst>
          </p:cNvPr>
          <p:cNvSpPr txBox="1">
            <a:spLocks/>
          </p:cNvSpPr>
          <p:nvPr/>
        </p:nvSpPr>
        <p:spPr>
          <a:xfrm>
            <a:off x="4328604" y="5972839"/>
            <a:ext cx="4183170" cy="88516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r">
              <a:buNone/>
            </a:pPr>
            <a:r>
              <a:rPr lang="en-GB" sz="1500" i="1" dirty="0">
                <a:solidFill>
                  <a:srgbClr val="FFFF00"/>
                </a:solidFill>
              </a:rPr>
              <a:t>Credit for the photo collage </a:t>
            </a:r>
          </a:p>
          <a:p>
            <a:pPr marL="0" indent="0" algn="r">
              <a:buNone/>
            </a:pPr>
            <a:r>
              <a:rPr lang="en-GB" sz="1500" i="1" dirty="0">
                <a:solidFill>
                  <a:srgbClr val="FFFF00"/>
                </a:solidFill>
              </a:rPr>
              <a:t>goes to UCU Birmingham</a:t>
            </a:r>
            <a:endParaRPr lang="en-US" sz="1500" i="1" dirty="0">
              <a:solidFill>
                <a:srgbClr val="FFFF00"/>
              </a:solidFill>
            </a:endParaRPr>
          </a:p>
        </p:txBody>
      </p:sp>
    </p:spTree>
    <p:extLst>
      <p:ext uri="{BB962C8B-B14F-4D97-AF65-F5344CB8AC3E}">
        <p14:creationId xmlns:p14="http://schemas.microsoft.com/office/powerpoint/2010/main" val="393679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Newsletters</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40165"/>
            <a:ext cx="3945699" cy="1946403"/>
          </a:xfrm>
          <a:prstGeom prst="rect">
            <a:avLst/>
          </a:prstGeom>
        </p:spPr>
      </p:pic>
      <p:sp>
        <p:nvSpPr>
          <p:cNvPr id="5" name="Title 1">
            <a:extLst>
              <a:ext uri="{FF2B5EF4-FFF2-40B4-BE49-F238E27FC236}">
                <a16:creationId xmlns="" xmlns:a16="http://schemas.microsoft.com/office/drawing/2014/main" id="{ED47CCEB-7814-4177-A91B-5490F17E1167}"/>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rgbClr val="FFC000"/>
                </a:solidFill>
              </a:rPr>
              <a:t>Summer 2017 &amp; Winter 2018</a:t>
            </a:r>
          </a:p>
          <a:p>
            <a:pPr algn="ctr"/>
            <a:r>
              <a:rPr lang="en-GB" sz="2100" b="1" dirty="0"/>
              <a:t>Special thanks to Vera </a:t>
            </a:r>
            <a:r>
              <a:rPr lang="en-GB" sz="2100" b="1" dirty="0" err="1" smtClean="0"/>
              <a:t>Kubnez</a:t>
            </a:r>
            <a:r>
              <a:rPr lang="en-GB" sz="2100" b="1" dirty="0"/>
              <a:t>!</a:t>
            </a:r>
            <a:endParaRPr lang="en-GB" sz="1800" b="1" dirty="0"/>
          </a:p>
        </p:txBody>
      </p:sp>
      <p:pic>
        <p:nvPicPr>
          <p:cNvPr id="3" name="Picture 2">
            <a:extLst>
              <a:ext uri="{FF2B5EF4-FFF2-40B4-BE49-F238E27FC236}">
                <a16:creationId xmlns="" xmlns:a16="http://schemas.microsoft.com/office/drawing/2014/main" id="{3AFAEDA8-8465-4C44-BDCB-40A2677B1DC9}"/>
              </a:ext>
            </a:extLst>
          </p:cNvPr>
          <p:cNvPicPr>
            <a:picLocks noChangeAspect="1"/>
          </p:cNvPicPr>
          <p:nvPr/>
        </p:nvPicPr>
        <p:blipFill rotWithShape="1">
          <a:blip r:embed="rId5"/>
          <a:srcRect l="33214" t="7007" r="33453" b="6857"/>
          <a:stretch/>
        </p:blipFill>
        <p:spPr>
          <a:xfrm>
            <a:off x="6210006" y="2090056"/>
            <a:ext cx="3184845" cy="4627019"/>
          </a:xfrm>
          <a:prstGeom prst="rect">
            <a:avLst/>
          </a:prstGeom>
        </p:spPr>
      </p:pic>
      <p:pic>
        <p:nvPicPr>
          <p:cNvPr id="8" name="Picture 7">
            <a:extLst>
              <a:ext uri="{FF2B5EF4-FFF2-40B4-BE49-F238E27FC236}">
                <a16:creationId xmlns="" xmlns:a16="http://schemas.microsoft.com/office/drawing/2014/main" id="{8FBB0011-CA53-4121-B7FA-D36428FE5A25}"/>
              </a:ext>
            </a:extLst>
          </p:cNvPr>
          <p:cNvPicPr>
            <a:picLocks noChangeAspect="1"/>
          </p:cNvPicPr>
          <p:nvPr/>
        </p:nvPicPr>
        <p:blipFill rotWithShape="1">
          <a:blip r:embed="rId6"/>
          <a:srcRect l="33214" t="5057" r="33215" b="8192"/>
          <a:stretch/>
        </p:blipFill>
        <p:spPr>
          <a:xfrm>
            <a:off x="2797149" y="2090056"/>
            <a:ext cx="3184845" cy="4627019"/>
          </a:xfrm>
          <a:prstGeom prst="rect">
            <a:avLst/>
          </a:prstGeom>
        </p:spPr>
      </p:pic>
    </p:spTree>
    <p:extLst>
      <p:ext uri="{BB962C8B-B14F-4D97-AF65-F5344CB8AC3E}">
        <p14:creationId xmlns:p14="http://schemas.microsoft.com/office/powerpoint/2010/main" val="391990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Casework</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7" name="Content Placeholder 6">
            <a:extLst>
              <a:ext uri="{FF2B5EF4-FFF2-40B4-BE49-F238E27FC236}">
                <a16:creationId xmlns="" xmlns:a16="http://schemas.microsoft.com/office/drawing/2014/main" id="{E94FAC92-2019-4378-B999-69C5E59285B4}"/>
              </a:ext>
            </a:extLst>
          </p:cNvPr>
          <p:cNvSpPr>
            <a:spLocks noGrp="1"/>
          </p:cNvSpPr>
          <p:nvPr>
            <p:ph idx="1"/>
          </p:nvPr>
        </p:nvSpPr>
        <p:spPr>
          <a:xfrm>
            <a:off x="1046747" y="2187013"/>
            <a:ext cx="10575757" cy="3600176"/>
          </a:xfrm>
        </p:spPr>
        <p:txBody>
          <a:bodyPr>
            <a:normAutofit/>
          </a:bodyPr>
          <a:lstStyle/>
          <a:p>
            <a:pPr algn="ctr"/>
            <a:r>
              <a:rPr lang="en-GB" sz="1800" b="0" i="0" dirty="0" smtClean="0">
                <a:effectLst/>
                <a:latin typeface=".SFUIText"/>
              </a:rPr>
              <a:t>We have handled well over 100 cases over the past 12 months, of varying complexity</a:t>
            </a:r>
          </a:p>
          <a:p>
            <a:pPr algn="ctr"/>
            <a:r>
              <a:rPr lang="en-GB" dirty="0" smtClean="0">
                <a:latin typeface=".SFUIText"/>
              </a:rPr>
              <a:t>Special thanks to Lee </a:t>
            </a:r>
            <a:r>
              <a:rPr lang="en-GB" dirty="0" err="1" smtClean="0">
                <a:latin typeface=".SFUIText"/>
              </a:rPr>
              <a:t>Crutchley</a:t>
            </a:r>
            <a:r>
              <a:rPr lang="en-GB" dirty="0" smtClean="0">
                <a:latin typeface=".SFUIText"/>
              </a:rPr>
              <a:t>, Michael Moore, and Matt </a:t>
            </a:r>
            <a:r>
              <a:rPr lang="en-GB" dirty="0" err="1" smtClean="0">
                <a:latin typeface=".SFUIText"/>
              </a:rPr>
              <a:t>Raine</a:t>
            </a:r>
            <a:r>
              <a:rPr lang="en-GB" dirty="0" smtClean="0">
                <a:latin typeface=".SFUIText"/>
              </a:rPr>
              <a:t>!</a:t>
            </a:r>
            <a:endParaRPr lang="en-GB" dirty="0">
              <a:latin typeface=".SFUIText"/>
            </a:endParaRPr>
          </a:p>
        </p:txBody>
      </p:sp>
    </p:spTree>
    <p:extLst>
      <p:ext uri="{BB962C8B-B14F-4D97-AF65-F5344CB8AC3E}">
        <p14:creationId xmlns:p14="http://schemas.microsoft.com/office/powerpoint/2010/main" val="171034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26096"/>
            <a:ext cx="3783904" cy="1933352"/>
          </a:xfrm>
          <a:noFill/>
        </p:spPr>
        <p:txBody>
          <a:bodyPr anchor="ctr">
            <a:normAutofit/>
          </a:bodyPr>
          <a:lstStyle/>
          <a:p>
            <a:pPr algn="l"/>
            <a:r>
              <a:rPr lang="en-GB" sz="5400" dirty="0">
                <a:solidFill>
                  <a:schemeClr val="bg1"/>
                </a:solidFill>
              </a:rPr>
              <a:t>2017/2018</a:t>
            </a:r>
            <a:endParaRPr lang="en-US" sz="2200" dirty="0">
              <a:solidFill>
                <a:schemeClr val="bg1"/>
              </a:solidFill>
            </a:endParaRPr>
          </a:p>
        </p:txBody>
      </p:sp>
      <p:sp>
        <p:nvSpPr>
          <p:cNvPr id="7" name="Content Placeholder 6">
            <a:extLst>
              <a:ext uri="{FF2B5EF4-FFF2-40B4-BE49-F238E27FC236}">
                <a16:creationId xmlns="" xmlns:a16="http://schemas.microsoft.com/office/drawing/2014/main" id="{E94FAC92-2019-4378-B999-69C5E59285B4}"/>
              </a:ext>
            </a:extLst>
          </p:cNvPr>
          <p:cNvSpPr>
            <a:spLocks noGrp="1"/>
          </p:cNvSpPr>
          <p:nvPr>
            <p:ph idx="1"/>
          </p:nvPr>
        </p:nvSpPr>
        <p:spPr>
          <a:xfrm>
            <a:off x="1758606" y="2078725"/>
            <a:ext cx="8652938" cy="4542524"/>
          </a:xfrm>
        </p:spPr>
        <p:txBody>
          <a:bodyPr>
            <a:normAutofit/>
          </a:bodyPr>
          <a:lstStyle/>
          <a:p>
            <a:pPr algn="ctr"/>
            <a:r>
              <a:rPr lang="en-GB" sz="1800" b="0" i="0" dirty="0">
                <a:effectLst/>
                <a:latin typeface=".SFUIText"/>
              </a:rPr>
              <a:t>Branch meetings</a:t>
            </a:r>
          </a:p>
          <a:p>
            <a:pPr algn="ctr"/>
            <a:r>
              <a:rPr lang="en-GB" dirty="0">
                <a:latin typeface=".SFUIText"/>
              </a:rPr>
              <a:t>Welfare enquiry</a:t>
            </a:r>
          </a:p>
          <a:p>
            <a:pPr algn="ctr"/>
            <a:r>
              <a:rPr lang="en-GB" dirty="0">
                <a:latin typeface=".SFUIText"/>
              </a:rPr>
              <a:t>Motions passed: on the pay dispute (campaigning); on the Dubai campus; for an indicative ballot</a:t>
            </a:r>
          </a:p>
          <a:p>
            <a:pPr marL="0" indent="0">
              <a:buNone/>
            </a:pPr>
            <a:r>
              <a:rPr lang="en-GB" sz="1800" b="1" i="0" dirty="0">
                <a:effectLst/>
                <a:latin typeface=".SFUIText"/>
              </a:rPr>
              <a:t>To be covered by Matt later:</a:t>
            </a:r>
          </a:p>
          <a:p>
            <a:pPr algn="ctr"/>
            <a:r>
              <a:rPr lang="en-GB" sz="1800" b="0" i="0" dirty="0">
                <a:effectLst/>
                <a:latin typeface=".SFUIText"/>
              </a:rPr>
              <a:t>Car parking</a:t>
            </a:r>
            <a:endParaRPr lang="en-GB" b="0" i="0" dirty="0">
              <a:effectLst/>
              <a:latin typeface=".SF UI Text"/>
            </a:endParaRPr>
          </a:p>
          <a:p>
            <a:pPr algn="ctr"/>
            <a:r>
              <a:rPr lang="en-GB" dirty="0">
                <a:latin typeface=".SFUIText"/>
              </a:rPr>
              <a:t>Living Wage</a:t>
            </a:r>
            <a:endParaRPr lang="en-GB" b="0" i="0" dirty="0">
              <a:effectLst/>
              <a:latin typeface=".SF UI Text"/>
            </a:endParaRPr>
          </a:p>
          <a:p>
            <a:pPr algn="ctr"/>
            <a:r>
              <a:rPr lang="en-GB" b="0" i="0" dirty="0">
                <a:effectLst/>
                <a:latin typeface=".SFUIText"/>
              </a:rPr>
              <a:t>Weekly pay</a:t>
            </a:r>
          </a:p>
          <a:p>
            <a:pPr algn="ctr"/>
            <a:r>
              <a:rPr lang="en-GB" dirty="0">
                <a:latin typeface=".SFUIText"/>
              </a:rPr>
              <a:t>Security</a:t>
            </a:r>
            <a:endParaRPr lang="en-GB" b="0" i="0" dirty="0">
              <a:effectLst/>
              <a:latin typeface=".SF UI Text"/>
            </a:endParaRPr>
          </a:p>
          <a:p>
            <a:pPr algn="ctr"/>
            <a:r>
              <a:rPr lang="en-GB" sz="1800" b="0" i="0" dirty="0">
                <a:effectLst/>
                <a:latin typeface=".SFUIText"/>
              </a:rPr>
              <a:t>College of Arts and Law </a:t>
            </a:r>
            <a:r>
              <a:rPr lang="en-GB" sz="1800" b="0" i="0" dirty="0" smtClean="0">
                <a:effectLst/>
                <a:latin typeface=".SFUIText"/>
              </a:rPr>
              <a:t>Performance R</a:t>
            </a:r>
            <a:r>
              <a:rPr lang="en-GB" dirty="0" smtClean="0">
                <a:latin typeface=".SFUIText"/>
              </a:rPr>
              <a:t>eview</a:t>
            </a:r>
            <a:endParaRPr lang="en-GB" dirty="0">
              <a:latin typeface=".SFUIText"/>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688" y="-40164"/>
            <a:ext cx="3919244" cy="1933353"/>
          </a:xfrm>
          <a:prstGeom prst="rect">
            <a:avLst/>
          </a:prstGeom>
        </p:spPr>
      </p:pic>
      <p:sp>
        <p:nvSpPr>
          <p:cNvPr id="15" name="Title 1">
            <a:extLst>
              <a:ext uri="{FF2B5EF4-FFF2-40B4-BE49-F238E27FC236}">
                <a16:creationId xmlns="" xmlns:a16="http://schemas.microsoft.com/office/drawing/2014/main" id="{60B7D390-29AC-4644-BF53-B7C05236A99A}"/>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rgbClr val="FFC000"/>
                </a:solidFill>
              </a:rPr>
              <a:t>.. And more!</a:t>
            </a:r>
          </a:p>
        </p:txBody>
      </p:sp>
    </p:spTree>
    <p:extLst>
      <p:ext uri="{BB962C8B-B14F-4D97-AF65-F5344CB8AC3E}">
        <p14:creationId xmlns:p14="http://schemas.microsoft.com/office/powerpoint/2010/main" val="93466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7399606" cy="1903203"/>
          </a:xfrm>
          <a:noFill/>
        </p:spPr>
        <p:txBody>
          <a:bodyPr anchor="t">
            <a:normAutofit/>
          </a:bodyPr>
          <a:lstStyle/>
          <a:p>
            <a:pPr algn="l"/>
            <a:r>
              <a:rPr lang="en-GB" sz="8000" dirty="0">
                <a:solidFill>
                  <a:srgbClr val="FF0000"/>
                </a:solidFill>
              </a:rPr>
              <a:t>F</a:t>
            </a:r>
            <a:r>
              <a:rPr lang="en-GB" sz="8000" dirty="0">
                <a:solidFill>
                  <a:schemeClr val="accent4">
                    <a:lumMod val="75000"/>
                  </a:schemeClr>
                </a:solidFill>
              </a:rPr>
              <a:t>U</a:t>
            </a:r>
            <a:r>
              <a:rPr lang="en-GB" sz="8000" dirty="0">
                <a:solidFill>
                  <a:schemeClr val="accent1">
                    <a:lumMod val="50000"/>
                  </a:schemeClr>
                </a:solidFill>
              </a:rPr>
              <a:t>N</a:t>
            </a:r>
            <a:r>
              <a:rPr lang="en-GB" sz="8000" dirty="0">
                <a:solidFill>
                  <a:schemeClr val="bg1"/>
                </a:solidFill>
              </a:rPr>
              <a:t> </a:t>
            </a:r>
            <a:r>
              <a:rPr lang="en-GB" sz="8000" dirty="0">
                <a:solidFill>
                  <a:schemeClr val="accent6"/>
                </a:solidFill>
              </a:rPr>
              <a:t>p</a:t>
            </a:r>
            <a:r>
              <a:rPr lang="en-GB" sz="8000" dirty="0">
                <a:solidFill>
                  <a:srgbClr val="FF00FF"/>
                </a:solidFill>
              </a:rPr>
              <a:t>l</a:t>
            </a:r>
            <a:r>
              <a:rPr lang="en-GB" sz="8000" dirty="0">
                <a:solidFill>
                  <a:srgbClr val="C00000"/>
                </a:solidFill>
              </a:rPr>
              <a:t>a</a:t>
            </a:r>
            <a:r>
              <a:rPr lang="en-GB" sz="8000" dirty="0">
                <a:solidFill>
                  <a:schemeClr val="accent6">
                    <a:lumMod val="75000"/>
                  </a:schemeClr>
                </a:solidFill>
              </a:rPr>
              <a:t>n</a:t>
            </a:r>
            <a:r>
              <a:rPr lang="en-GB" sz="8000" dirty="0">
                <a:solidFill>
                  <a:srgbClr val="FFFF00"/>
                </a:solidFill>
              </a:rPr>
              <a:t>s</a:t>
            </a:r>
            <a:r>
              <a:rPr lang="en-GB" sz="8000" dirty="0">
                <a:solidFill>
                  <a:schemeClr val="bg1"/>
                </a:solidFill>
              </a:rPr>
              <a:t>!</a:t>
            </a:r>
            <a:endParaRPr lang="en-US" sz="80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3" name="Rectangle 2">
            <a:extLst>
              <a:ext uri="{FF2B5EF4-FFF2-40B4-BE49-F238E27FC236}">
                <a16:creationId xmlns="" xmlns:a16="http://schemas.microsoft.com/office/drawing/2014/main" id="{F6CC1792-8EAC-4FD2-A655-180759333C50}"/>
              </a:ext>
            </a:extLst>
          </p:cNvPr>
          <p:cNvSpPr/>
          <p:nvPr/>
        </p:nvSpPr>
        <p:spPr>
          <a:xfrm>
            <a:off x="1934541" y="3244334"/>
            <a:ext cx="8322919" cy="1754326"/>
          </a:xfrm>
          <a:prstGeom prst="rect">
            <a:avLst/>
          </a:prstGeom>
        </p:spPr>
        <p:txBody>
          <a:bodyPr wrap="none">
            <a:spAutoFit/>
          </a:bodyPr>
          <a:lstStyle/>
          <a:p>
            <a:pPr algn="ctr"/>
            <a:r>
              <a:rPr lang="en-GB" sz="3600" dirty="0">
                <a:solidFill>
                  <a:schemeClr val="bg1"/>
                </a:solidFill>
                <a:highlight>
                  <a:srgbClr val="00FF00"/>
                </a:highlight>
                <a:latin typeface=".SFUIText"/>
              </a:rPr>
              <a:t>FILM SCREENING &amp; OTHER SOCIAL EVENTS!</a:t>
            </a:r>
          </a:p>
          <a:p>
            <a:pPr algn="ctr"/>
            <a:r>
              <a:rPr lang="en-GB" sz="3600" dirty="0">
                <a:solidFill>
                  <a:schemeClr val="bg1"/>
                </a:solidFill>
                <a:highlight>
                  <a:srgbClr val="FFFF00"/>
                </a:highlight>
                <a:latin typeface=".SFUIText"/>
              </a:rPr>
              <a:t>Any ideas? Let us know!</a:t>
            </a:r>
          </a:p>
          <a:p>
            <a:pPr algn="ctr"/>
            <a:r>
              <a:rPr lang="en-GB" sz="3600" dirty="0">
                <a:solidFill>
                  <a:schemeClr val="bg1"/>
                </a:solidFill>
                <a:highlight>
                  <a:srgbClr val="00FFFF"/>
                </a:highlight>
                <a:latin typeface=".SFUIText"/>
              </a:rPr>
              <a:t>Want to help? Even better </a:t>
            </a:r>
            <a:r>
              <a:rPr lang="en-GB" sz="3600" dirty="0">
                <a:solidFill>
                  <a:schemeClr val="bg1"/>
                </a:solidFill>
                <a:highlight>
                  <a:srgbClr val="00FFFF"/>
                </a:highlight>
                <a:latin typeface=".SFUIText"/>
                <a:sym typeface="Wingdings" panose="05000000000000000000" pitchFamily="2" charset="2"/>
              </a:rPr>
              <a:t> </a:t>
            </a:r>
            <a:endParaRPr lang="en-GB" sz="3600" dirty="0">
              <a:solidFill>
                <a:schemeClr val="bg1"/>
              </a:solidFill>
              <a:highlight>
                <a:srgbClr val="00FFFF"/>
              </a:highlight>
              <a:latin typeface=".SF UI Text"/>
            </a:endParaRPr>
          </a:p>
        </p:txBody>
      </p:sp>
      <p:pic>
        <p:nvPicPr>
          <p:cNvPr id="5" name="Picture 4">
            <a:extLst>
              <a:ext uri="{FF2B5EF4-FFF2-40B4-BE49-F238E27FC236}">
                <a16:creationId xmlns="" xmlns:a16="http://schemas.microsoft.com/office/drawing/2014/main" id="{9095A6BE-39CB-4F07-92DE-1D074EF1F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70" y="3701540"/>
            <a:ext cx="3211514" cy="3156459"/>
          </a:xfrm>
          <a:prstGeom prst="rect">
            <a:avLst/>
          </a:prstGeom>
        </p:spPr>
      </p:pic>
    </p:spTree>
    <p:extLst>
      <p:ext uri="{BB962C8B-B14F-4D97-AF65-F5344CB8AC3E}">
        <p14:creationId xmlns:p14="http://schemas.microsoft.com/office/powerpoint/2010/main" val="795593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7399606" cy="1903203"/>
          </a:xfrm>
          <a:noFill/>
        </p:spPr>
        <p:txBody>
          <a:bodyPr anchor="t">
            <a:normAutofit/>
          </a:bodyPr>
          <a:lstStyle/>
          <a:p>
            <a:pPr algn="l"/>
            <a:r>
              <a:rPr lang="en-GB" sz="4500" dirty="0">
                <a:solidFill>
                  <a:schemeClr val="bg1"/>
                </a:solidFill>
              </a:rPr>
              <a:t/>
            </a:r>
            <a:br>
              <a:rPr lang="en-GB" sz="4500" dirty="0">
                <a:solidFill>
                  <a:schemeClr val="bg1"/>
                </a:solidFill>
              </a:rPr>
            </a:br>
            <a:r>
              <a:rPr lang="en-GB" sz="4500" dirty="0">
                <a:solidFill>
                  <a:schemeClr val="tx1"/>
                </a:solidFill>
              </a:rPr>
              <a:t>Health and Safety Report</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7" name="Content Placeholder 6">
            <a:extLst>
              <a:ext uri="{FF2B5EF4-FFF2-40B4-BE49-F238E27FC236}">
                <a16:creationId xmlns="" xmlns:a16="http://schemas.microsoft.com/office/drawing/2014/main" id="{E94FAC92-2019-4378-B999-69C5E59285B4}"/>
              </a:ext>
            </a:extLst>
          </p:cNvPr>
          <p:cNvSpPr>
            <a:spLocks noGrp="1"/>
          </p:cNvSpPr>
          <p:nvPr>
            <p:ph idx="1"/>
          </p:nvPr>
        </p:nvSpPr>
        <p:spPr>
          <a:xfrm>
            <a:off x="1927044" y="2024518"/>
            <a:ext cx="8652938" cy="4542524"/>
          </a:xfrm>
        </p:spPr>
        <p:txBody>
          <a:bodyPr>
            <a:normAutofit/>
          </a:bodyPr>
          <a:lstStyle/>
          <a:p>
            <a:pPr algn="ctr"/>
            <a:r>
              <a:rPr lang="en-GB" sz="1800" b="0" i="0" dirty="0" smtClean="0">
                <a:effectLst/>
                <a:latin typeface=".SFUIText"/>
              </a:rPr>
              <a:t>H &amp; S inspections – notably, at the Hub and the new Library</a:t>
            </a:r>
          </a:p>
          <a:p>
            <a:pPr algn="ctr"/>
            <a:r>
              <a:rPr lang="en-GB" dirty="0" smtClean="0">
                <a:latin typeface=".SFUIText"/>
              </a:rPr>
              <a:t>Other matters (Mike to report)</a:t>
            </a:r>
            <a:endParaRPr lang="en-GB" dirty="0">
              <a:latin typeface=".SFUIText"/>
            </a:endParaRPr>
          </a:p>
        </p:txBody>
      </p:sp>
    </p:spTree>
    <p:extLst>
      <p:ext uri="{BB962C8B-B14F-4D97-AF65-F5344CB8AC3E}">
        <p14:creationId xmlns:p14="http://schemas.microsoft.com/office/powerpoint/2010/main" val="153469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C2F8B0-527A-4D1D-BBCC-3060CB8A6E4E}"/>
              </a:ext>
            </a:extLst>
          </p:cNvPr>
          <p:cNvSpPr>
            <a:spLocks noGrp="1"/>
          </p:cNvSpPr>
          <p:nvPr>
            <p:ph type="title"/>
          </p:nvPr>
        </p:nvSpPr>
        <p:spPr/>
        <p:txBody>
          <a:bodyPr/>
          <a:lstStyle/>
          <a:p>
            <a:pPr algn="ctr"/>
            <a:r>
              <a:rPr lang="en-GB" dirty="0"/>
              <a:t>OFFICER ELECTIONS</a:t>
            </a:r>
          </a:p>
        </p:txBody>
      </p:sp>
      <p:sp>
        <p:nvSpPr>
          <p:cNvPr id="3" name="Content Placeholder 2">
            <a:extLst>
              <a:ext uri="{FF2B5EF4-FFF2-40B4-BE49-F238E27FC236}">
                <a16:creationId xmlns="" xmlns:a16="http://schemas.microsoft.com/office/drawing/2014/main" id="{7F1B31E6-DC32-4A6E-8C5F-97538978A56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96635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pPr algn="r"/>
            <a:r>
              <a:rPr lang="en-GB" dirty="0"/>
              <a:t>Roles available		</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xfrm>
            <a:off x="397036" y="2382253"/>
            <a:ext cx="3176336" cy="4147653"/>
          </a:xfrm>
          <a:noFill/>
        </p:spPr>
        <p:style>
          <a:lnRef idx="2">
            <a:schemeClr val="accent4"/>
          </a:lnRef>
          <a:fillRef idx="1">
            <a:schemeClr val="lt1"/>
          </a:fillRef>
          <a:effectRef idx="0">
            <a:schemeClr val="accent4"/>
          </a:effectRef>
          <a:fontRef idx="minor">
            <a:schemeClr val="dk1"/>
          </a:fontRef>
        </p:style>
        <p:txBody>
          <a:bodyPr>
            <a:noAutofit/>
          </a:bodyPr>
          <a:lstStyle/>
          <a:p>
            <a:r>
              <a:rPr lang="en-US" sz="1400" dirty="0">
                <a:solidFill>
                  <a:schemeClr val="tx1"/>
                </a:solidFill>
              </a:rPr>
              <a:t>branch chairperson</a:t>
            </a:r>
          </a:p>
          <a:p>
            <a:r>
              <a:rPr lang="en-US" sz="1400" dirty="0">
                <a:solidFill>
                  <a:schemeClr val="tx1"/>
                </a:solidFill>
              </a:rPr>
              <a:t>branch secretary</a:t>
            </a:r>
          </a:p>
          <a:p>
            <a:r>
              <a:rPr lang="en-US" sz="1400" dirty="0">
                <a:solidFill>
                  <a:schemeClr val="tx1"/>
                </a:solidFill>
              </a:rPr>
              <a:t>treasurer</a:t>
            </a:r>
          </a:p>
          <a:p>
            <a:r>
              <a:rPr lang="en-US" sz="1400" dirty="0">
                <a:solidFill>
                  <a:schemeClr val="tx1"/>
                </a:solidFill>
              </a:rPr>
              <a:t>education </a:t>
            </a:r>
            <a:r>
              <a:rPr lang="en-US" sz="1400" dirty="0" err="1">
                <a:solidFill>
                  <a:schemeClr val="tx1"/>
                </a:solidFill>
              </a:rPr>
              <a:t>co-ordinator</a:t>
            </a:r>
            <a:endParaRPr lang="en-US" sz="1400" dirty="0">
              <a:solidFill>
                <a:schemeClr val="tx1"/>
              </a:solidFill>
            </a:endParaRPr>
          </a:p>
          <a:p>
            <a:r>
              <a:rPr lang="en-US" sz="1400" dirty="0">
                <a:solidFill>
                  <a:schemeClr val="tx1"/>
                </a:solidFill>
              </a:rPr>
              <a:t>lifelong learning co-</a:t>
            </a:r>
            <a:r>
              <a:rPr lang="en-GB" sz="1400" dirty="0">
                <a:solidFill>
                  <a:schemeClr val="tx1"/>
                </a:solidFill>
              </a:rPr>
              <a:t>c</a:t>
            </a:r>
            <a:r>
              <a:rPr lang="en-US" sz="1400" dirty="0" err="1">
                <a:solidFill>
                  <a:schemeClr val="tx1"/>
                </a:solidFill>
              </a:rPr>
              <a:t>ordinator</a:t>
            </a:r>
            <a:endParaRPr lang="en-US" sz="1400" dirty="0">
              <a:solidFill>
                <a:schemeClr val="tx1"/>
              </a:solidFill>
            </a:endParaRPr>
          </a:p>
          <a:p>
            <a:r>
              <a:rPr lang="en-US" sz="1400" dirty="0">
                <a:solidFill>
                  <a:schemeClr val="tx1"/>
                </a:solidFill>
              </a:rPr>
              <a:t>equality </a:t>
            </a:r>
            <a:r>
              <a:rPr lang="en-US" sz="1400" dirty="0" err="1">
                <a:solidFill>
                  <a:schemeClr val="tx1"/>
                </a:solidFill>
              </a:rPr>
              <a:t>co-ordinator</a:t>
            </a:r>
            <a:endParaRPr lang="en-US" sz="1400" dirty="0">
              <a:solidFill>
                <a:schemeClr val="tx1"/>
              </a:solidFill>
            </a:endParaRPr>
          </a:p>
          <a:p>
            <a:r>
              <a:rPr lang="en-US" sz="1400" dirty="0">
                <a:solidFill>
                  <a:schemeClr val="tx1"/>
                </a:solidFill>
              </a:rPr>
              <a:t>health and safety officer</a:t>
            </a:r>
          </a:p>
          <a:p>
            <a:r>
              <a:rPr lang="en-US" sz="1400" dirty="0">
                <a:solidFill>
                  <a:schemeClr val="tx1"/>
                </a:solidFill>
              </a:rPr>
              <a:t>communications officer</a:t>
            </a:r>
          </a:p>
          <a:p>
            <a:r>
              <a:rPr lang="en-US" sz="1400" dirty="0">
                <a:solidFill>
                  <a:schemeClr val="tx1"/>
                </a:solidFill>
              </a:rPr>
              <a:t>membership </a:t>
            </a:r>
            <a:r>
              <a:rPr lang="en-US" sz="1400" dirty="0" smtClean="0">
                <a:solidFill>
                  <a:schemeClr val="tx1"/>
                </a:solidFill>
              </a:rPr>
              <a:t>officer</a:t>
            </a:r>
            <a:endParaRPr lang="en-US" sz="1400" dirty="0">
              <a:solidFill>
                <a:schemeClr val="tx1"/>
              </a:solidFill>
            </a:endParaRPr>
          </a:p>
        </p:txBody>
      </p:sp>
      <p:sp>
        <p:nvSpPr>
          <p:cNvPr id="6" name="Text Placeholder 5">
            <a:extLst>
              <a:ext uri="{FF2B5EF4-FFF2-40B4-BE49-F238E27FC236}">
                <a16:creationId xmlns="" xmlns:a16="http://schemas.microsoft.com/office/drawing/2014/main" id="{14BB9A4E-3A81-4E58-AED9-3A60F8A8DF04}"/>
              </a:ext>
            </a:extLst>
          </p:cNvPr>
          <p:cNvSpPr>
            <a:spLocks noGrp="1"/>
          </p:cNvSpPr>
          <p:nvPr>
            <p:ph type="body" sz="half" idx="2"/>
          </p:nvPr>
        </p:nvSpPr>
        <p:spPr>
          <a:xfrm>
            <a:off x="7555833" y="541422"/>
            <a:ext cx="4090736" cy="4680283"/>
          </a:xfrm>
        </p:spPr>
        <p:txBody>
          <a:bodyPr/>
          <a:lstStyle/>
          <a:p>
            <a:r>
              <a:rPr lang="en-GB" sz="1600" b="1" dirty="0"/>
              <a:t>Nominations received in advance for</a:t>
            </a:r>
            <a:r>
              <a:rPr lang="en-GB" sz="1600" b="1" dirty="0" smtClean="0"/>
              <a:t>:</a:t>
            </a:r>
          </a:p>
          <a:p>
            <a:endParaRPr lang="en-GB" b="1" dirty="0"/>
          </a:p>
          <a:p>
            <a:endParaRPr lang="en-GB" b="1" dirty="0"/>
          </a:p>
          <a:p>
            <a:pPr marL="285750" indent="-285750">
              <a:buFont typeface="Arial" panose="020B0604020202020204" pitchFamily="34" charset="0"/>
              <a:buChar char="•"/>
            </a:pPr>
            <a:r>
              <a:rPr lang="en-GB" dirty="0"/>
              <a:t>Chair</a:t>
            </a:r>
          </a:p>
          <a:p>
            <a:pPr marL="285750" indent="-285750">
              <a:buFont typeface="Arial" panose="020B0604020202020204" pitchFamily="34" charset="0"/>
              <a:buChar char="•"/>
            </a:pPr>
            <a:r>
              <a:rPr lang="en-GB" dirty="0"/>
              <a:t>Secretary</a:t>
            </a:r>
          </a:p>
          <a:p>
            <a:pPr marL="285750" indent="-285750">
              <a:buFont typeface="Arial" panose="020B0604020202020204" pitchFamily="34" charset="0"/>
              <a:buChar char="•"/>
            </a:pPr>
            <a:r>
              <a:rPr lang="en-GB" dirty="0"/>
              <a:t>Deputy Secretary</a:t>
            </a:r>
          </a:p>
          <a:p>
            <a:pPr marL="285750" indent="-285750">
              <a:buFont typeface="Arial" panose="020B0604020202020204" pitchFamily="34" charset="0"/>
              <a:buChar char="•"/>
            </a:pPr>
            <a:r>
              <a:rPr lang="en-GB" dirty="0"/>
              <a:t>Health and Safety Officer</a:t>
            </a:r>
          </a:p>
          <a:p>
            <a:pPr marL="285750" indent="-285750">
              <a:buFont typeface="Arial" panose="020B0604020202020204" pitchFamily="34" charset="0"/>
              <a:buChar char="•"/>
            </a:pPr>
            <a:r>
              <a:rPr lang="en-GB" dirty="0"/>
              <a:t>Women’s Officer</a:t>
            </a:r>
          </a:p>
          <a:p>
            <a:pPr marL="285750" indent="-285750">
              <a:buFont typeface="Arial" panose="020B0604020202020204" pitchFamily="34" charset="0"/>
              <a:buChar char="•"/>
            </a:pPr>
            <a:r>
              <a:rPr lang="en-GB" dirty="0"/>
              <a:t>LGBTQ members’ officer</a:t>
            </a:r>
            <a:endParaRPr lang="en-US" dirty="0"/>
          </a:p>
        </p:txBody>
      </p:sp>
      <p:sp>
        <p:nvSpPr>
          <p:cNvPr id="5" name="Content Placeholder 2">
            <a:extLst>
              <a:ext uri="{FF2B5EF4-FFF2-40B4-BE49-F238E27FC236}">
                <a16:creationId xmlns="" xmlns:a16="http://schemas.microsoft.com/office/drawing/2014/main" id="{33B36BCF-4CFA-4101-B921-EF00DA4130D8}"/>
              </a:ext>
            </a:extLst>
          </p:cNvPr>
          <p:cNvSpPr txBox="1">
            <a:spLocks/>
          </p:cNvSpPr>
          <p:nvPr/>
        </p:nvSpPr>
        <p:spPr>
          <a:xfrm>
            <a:off x="3633516" y="2390275"/>
            <a:ext cx="3176336" cy="4147653"/>
          </a:xfrm>
          <a:prstGeom prst="rect">
            <a:avLst/>
          </a:prstGeom>
          <a:noFill/>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dk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dk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dk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dk1"/>
                </a:solidFill>
                <a:latin typeface="+mn-lt"/>
                <a:ea typeface="+mn-ea"/>
                <a:cs typeface="+mn-cs"/>
              </a:defRPr>
            </a:lvl9pPr>
          </a:lstStyle>
          <a:p>
            <a:r>
              <a:rPr lang="en-US" sz="1400" dirty="0" smtClean="0">
                <a:solidFill>
                  <a:schemeClr val="tx1"/>
                </a:solidFill>
              </a:rPr>
              <a:t>international officer</a:t>
            </a:r>
          </a:p>
          <a:p>
            <a:r>
              <a:rPr lang="en-US" sz="1400" dirty="0" smtClean="0">
                <a:solidFill>
                  <a:schemeClr val="tx1"/>
                </a:solidFill>
              </a:rPr>
              <a:t>young members officer</a:t>
            </a:r>
          </a:p>
          <a:p>
            <a:r>
              <a:rPr lang="en-US" sz="1400" dirty="0" smtClean="0">
                <a:solidFill>
                  <a:schemeClr val="tx1"/>
                </a:solidFill>
              </a:rPr>
              <a:t>welfare officer</a:t>
            </a:r>
            <a:endParaRPr lang="en-GB" sz="1400" dirty="0" smtClean="0">
              <a:solidFill>
                <a:schemeClr val="tx1"/>
              </a:solidFill>
            </a:endParaRPr>
          </a:p>
          <a:p>
            <a:r>
              <a:rPr lang="en-GB" sz="1400" dirty="0" smtClean="0">
                <a:solidFill>
                  <a:schemeClr val="tx1"/>
                </a:solidFill>
              </a:rPr>
              <a:t>women’s officer</a:t>
            </a:r>
          </a:p>
          <a:p>
            <a:r>
              <a:rPr lang="en-GB" sz="1400" dirty="0" smtClean="0">
                <a:solidFill>
                  <a:schemeClr val="tx1"/>
                </a:solidFill>
              </a:rPr>
              <a:t>Black members’ officer</a:t>
            </a:r>
          </a:p>
          <a:p>
            <a:r>
              <a:rPr lang="en-GB" sz="1400" dirty="0" smtClean="0">
                <a:solidFill>
                  <a:schemeClr val="tx1"/>
                </a:solidFill>
              </a:rPr>
              <a:t>LGBTQ members’ officer</a:t>
            </a:r>
          </a:p>
          <a:p>
            <a:r>
              <a:rPr lang="en-GB" sz="1400" dirty="0" smtClean="0">
                <a:solidFill>
                  <a:schemeClr val="tx1"/>
                </a:solidFill>
              </a:rPr>
              <a:t>disabled members’ officer </a:t>
            </a:r>
            <a:endParaRPr lang="en-US" sz="1400" dirty="0" smtClean="0">
              <a:solidFill>
                <a:schemeClr val="tx1"/>
              </a:solidFill>
            </a:endParaRPr>
          </a:p>
          <a:p>
            <a:r>
              <a:rPr lang="en-US" sz="1400" dirty="0" err="1" smtClean="0">
                <a:solidFill>
                  <a:schemeClr val="tx1"/>
                </a:solidFill>
              </a:rPr>
              <a:t>Labour</a:t>
            </a:r>
            <a:r>
              <a:rPr lang="en-US" sz="1400" dirty="0" smtClean="0">
                <a:solidFill>
                  <a:schemeClr val="tx1"/>
                </a:solidFill>
              </a:rPr>
              <a:t> Link officer</a:t>
            </a:r>
            <a:r>
              <a:rPr lang="en-GB" sz="1400" dirty="0" smtClean="0">
                <a:solidFill>
                  <a:schemeClr val="tx1"/>
                </a:solidFill>
              </a:rPr>
              <a:t> (</a:t>
            </a:r>
            <a:r>
              <a:rPr lang="en-US" sz="1400" dirty="0" smtClean="0">
                <a:solidFill>
                  <a:schemeClr val="tx1"/>
                </a:solidFill>
              </a:rPr>
              <a:t>elected by APF payers).</a:t>
            </a:r>
            <a:endParaRPr lang="en-US" sz="1400" dirty="0">
              <a:solidFill>
                <a:schemeClr val="tx1"/>
              </a:solidFill>
            </a:endParaRPr>
          </a:p>
        </p:txBody>
      </p:sp>
    </p:spTree>
    <p:extLst>
      <p:ext uri="{BB962C8B-B14F-4D97-AF65-F5344CB8AC3E}">
        <p14:creationId xmlns:p14="http://schemas.microsoft.com/office/powerpoint/2010/main" val="1248670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Chair – candidate(s)		</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Ioana Cerasella Chis</a:t>
            </a:r>
          </a:p>
          <a:p>
            <a:endParaRPr lang="en-US" sz="1400" dirty="0">
              <a:solidFill>
                <a:schemeClr val="tx1"/>
              </a:solidFill>
            </a:endParaRPr>
          </a:p>
        </p:txBody>
      </p:sp>
    </p:spTree>
    <p:extLst>
      <p:ext uri="{BB962C8B-B14F-4D97-AF65-F5344CB8AC3E}">
        <p14:creationId xmlns:p14="http://schemas.microsoft.com/office/powerpoint/2010/main" val="23855204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members</a:t>
            </a:r>
            <a:r>
              <a:rPr lang="en-GB" dirty="0"/>
              <a:t>’ officer – candidate(s) </a:t>
            </a:r>
          </a:p>
        </p:txBody>
      </p:sp>
      <p:sp>
        <p:nvSpPr>
          <p:cNvPr id="3" name="Content Placeholder 2"/>
          <p:cNvSpPr>
            <a:spLocks noGrp="1"/>
          </p:cNvSpPr>
          <p:nvPr>
            <p:ph idx="1"/>
          </p:nvPr>
        </p:nvSpPr>
        <p:spPr/>
        <p:txBody>
          <a:bodyPr>
            <a:normAutofit/>
          </a:bodyPr>
          <a:lstStyle/>
          <a:p>
            <a:pPr marL="0" indent="0">
              <a:buNone/>
            </a:pPr>
            <a:r>
              <a:rPr lang="en-GB" sz="3600" dirty="0" smtClean="0"/>
              <a:t>Robert Eagleton</a:t>
            </a:r>
            <a:endParaRPr lang="en-GB" sz="3600" dirty="0"/>
          </a:p>
        </p:txBody>
      </p:sp>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724228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8AB1F38-C503-48F6-9942-F0A16FDEC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685" y="0"/>
            <a:ext cx="3841315" cy="1894911"/>
          </a:xfrm>
          <a:prstGeom prst="rect">
            <a:avLst/>
          </a:prstGeom>
        </p:spPr>
      </p:pic>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838200" y="365125"/>
            <a:ext cx="4433455" cy="1325563"/>
          </a:xfrm>
          <a:noFill/>
        </p:spPr>
        <p:txBody>
          <a:bodyPr anchor="t">
            <a:normAutofit/>
          </a:bodyPr>
          <a:lstStyle/>
          <a:p>
            <a:pPr algn="l"/>
            <a:r>
              <a:rPr lang="en-GB" sz="5400" dirty="0">
                <a:solidFill>
                  <a:schemeClr val="bg1"/>
                </a:solidFill>
              </a:rPr>
              <a:t>Agenda</a:t>
            </a:r>
            <a:endParaRPr lang="en-US" sz="2200" dirty="0">
              <a:solidFill>
                <a:schemeClr val="bg1"/>
              </a:solidFill>
            </a:endParaRPr>
          </a:p>
        </p:txBody>
      </p:sp>
      <p:sp>
        <p:nvSpPr>
          <p:cNvPr id="3" name="Subtitle 2">
            <a:extLst>
              <a:ext uri="{FF2B5EF4-FFF2-40B4-BE49-F238E27FC236}">
                <a16:creationId xmlns="" xmlns:a16="http://schemas.microsoft.com/office/drawing/2014/main" id="{B07EF8AB-32E7-415A-AB6A-D6D405B71478}"/>
              </a:ext>
            </a:extLst>
          </p:cNvPr>
          <p:cNvSpPr>
            <a:spLocks noGrp="1"/>
          </p:cNvSpPr>
          <p:nvPr>
            <p:ph idx="1"/>
          </p:nvPr>
        </p:nvSpPr>
        <p:spPr>
          <a:xfrm>
            <a:off x="838200" y="1895926"/>
            <a:ext cx="10927080" cy="4351338"/>
          </a:xfrm>
        </p:spPr>
        <p:txBody>
          <a:bodyPr anchor="b">
            <a:normAutofit/>
          </a:bodyPr>
          <a:lstStyle/>
          <a:p>
            <a:r>
              <a:rPr lang="en-GB" sz="2000" dirty="0"/>
              <a:t>Chair’s opening statement – a retrospective look at 2017/2018</a:t>
            </a:r>
          </a:p>
          <a:p>
            <a:r>
              <a:rPr lang="en-GB" sz="2000" dirty="0"/>
              <a:t>Officer elections (nominations and voting)</a:t>
            </a:r>
          </a:p>
          <a:p>
            <a:r>
              <a:rPr lang="en-GB" sz="2000" dirty="0"/>
              <a:t>Health and Safety &amp; Treasurer Reports</a:t>
            </a:r>
          </a:p>
          <a:p>
            <a:r>
              <a:rPr lang="en-GB" sz="2000" dirty="0"/>
              <a:t>Motion: Senior Staff Pay and the Living Wage</a:t>
            </a:r>
          </a:p>
          <a:p>
            <a:r>
              <a:rPr lang="en-GB" sz="2000" dirty="0"/>
              <a:t>Hotel and Conference Park – updates; </a:t>
            </a:r>
            <a:r>
              <a:rPr lang="en-GB" sz="2000" dirty="0" smtClean="0"/>
              <a:t>Hotel and Conference Park member </a:t>
            </a:r>
            <a:r>
              <a:rPr lang="en-GB" sz="2000" dirty="0"/>
              <a:t>&amp; Matt</a:t>
            </a:r>
          </a:p>
          <a:p>
            <a:r>
              <a:rPr lang="en-GB" sz="2000" dirty="0"/>
              <a:t>Secretary’s update</a:t>
            </a:r>
          </a:p>
          <a:p>
            <a:r>
              <a:rPr lang="en-GB" sz="2000" dirty="0"/>
              <a:t>Guest speaker: Dr Roland </a:t>
            </a:r>
            <a:r>
              <a:rPr lang="en-GB" sz="2000" dirty="0" err="1"/>
              <a:t>Brandstaetter</a:t>
            </a:r>
            <a:r>
              <a:rPr lang="en-GB" sz="2000" dirty="0"/>
              <a:t> (</a:t>
            </a:r>
            <a:r>
              <a:rPr lang="en-GB" sz="2000" dirty="0" err="1"/>
              <a:t>UoB</a:t>
            </a:r>
            <a:r>
              <a:rPr lang="en-GB" sz="2000" dirty="0"/>
              <a:t> UCU President) + Q&amp;A</a:t>
            </a:r>
          </a:p>
          <a:p>
            <a:r>
              <a:rPr lang="en-GB" sz="2000" dirty="0"/>
              <a:t>Chair’s closing statement</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5"/>
              <a:stretch>
                <a:fillRect/>
              </a:stretch>
            </p:blipFill>
            <p:spPr>
              <a:xfrm>
                <a:off x="3356961" y="473010"/>
                <a:ext cx="18000" cy="18000"/>
              </a:xfrm>
              <a:prstGeom prst="rect">
                <a:avLst/>
              </a:prstGeom>
            </p:spPr>
          </p:pic>
        </mc:Fallback>
      </mc:AlternateContent>
    </p:spTree>
    <p:extLst>
      <p:ext uri="{BB962C8B-B14F-4D97-AF65-F5344CB8AC3E}">
        <p14:creationId xmlns:p14="http://schemas.microsoft.com/office/powerpoint/2010/main" val="363438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 Officer &amp; E</a:t>
            </a:r>
            <a:r>
              <a:rPr lang="en-GB" dirty="0"/>
              <a:t>quality Officer – candidate(s) </a:t>
            </a:r>
          </a:p>
        </p:txBody>
      </p:sp>
      <p:sp>
        <p:nvSpPr>
          <p:cNvPr id="3" name="Content Placeholder 2"/>
          <p:cNvSpPr>
            <a:spLocks noGrp="1"/>
          </p:cNvSpPr>
          <p:nvPr>
            <p:ph idx="1"/>
          </p:nvPr>
        </p:nvSpPr>
        <p:spPr/>
        <p:txBody>
          <a:bodyPr>
            <a:normAutofit/>
          </a:bodyPr>
          <a:lstStyle/>
          <a:p>
            <a:pPr marL="0" indent="0">
              <a:buNone/>
            </a:pPr>
            <a:r>
              <a:rPr lang="en-GB" sz="3600" dirty="0" smtClean="0"/>
              <a:t>Paula Douglas</a:t>
            </a:r>
            <a:endParaRPr lang="en-GB" sz="3600"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641494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Welfare </a:t>
            </a:r>
            <a:r>
              <a:rPr lang="en-GB" dirty="0"/>
              <a:t>Officer – candidate(s</a:t>
            </a:r>
            <a:r>
              <a:rPr lang="en-GB" dirty="0" smtClean="0"/>
              <a:t>)</a:t>
            </a:r>
            <a:endParaRPr lang="en-GB" dirty="0"/>
          </a:p>
        </p:txBody>
      </p:sp>
      <p:sp>
        <p:nvSpPr>
          <p:cNvPr id="3" name="Content Placeholder 2"/>
          <p:cNvSpPr>
            <a:spLocks noGrp="1"/>
          </p:cNvSpPr>
          <p:nvPr>
            <p:ph idx="1"/>
          </p:nvPr>
        </p:nvSpPr>
        <p:spPr/>
        <p:txBody>
          <a:bodyPr>
            <a:normAutofit/>
          </a:bodyPr>
          <a:lstStyle/>
          <a:p>
            <a:pPr marL="0" indent="0">
              <a:buNone/>
            </a:pPr>
            <a:r>
              <a:rPr lang="en-GB" sz="3600" dirty="0" smtClean="0"/>
              <a:t>Paul Butler</a:t>
            </a:r>
            <a:endParaRPr lang="en-GB" sz="3600" dirty="0"/>
          </a:p>
        </p:txBody>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01137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Secretary – candidate(s) 	</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Matt </a:t>
            </a:r>
            <a:r>
              <a:rPr lang="en-GB" sz="3600" dirty="0" err="1">
                <a:solidFill>
                  <a:schemeClr val="tx1"/>
                </a:solidFill>
              </a:rPr>
              <a:t>Raine</a:t>
            </a:r>
            <a:endParaRPr lang="en-GB" sz="3600" dirty="0">
              <a:solidFill>
                <a:schemeClr val="tx1"/>
              </a:solidFill>
            </a:endParaRPr>
          </a:p>
          <a:p>
            <a:pPr marL="0" indent="0">
              <a:buNone/>
            </a:pPr>
            <a:endParaRPr lang="en-US" sz="1400" dirty="0">
              <a:solidFill>
                <a:schemeClr val="tx1"/>
              </a:solidFill>
            </a:endParaRPr>
          </a:p>
        </p:txBody>
      </p:sp>
    </p:spTree>
    <p:extLst>
      <p:ext uri="{BB962C8B-B14F-4D97-AF65-F5344CB8AC3E}">
        <p14:creationId xmlns:p14="http://schemas.microsoft.com/office/powerpoint/2010/main" val="3608261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Deputy General Secretary – candidate(s)	</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Lee </a:t>
            </a:r>
            <a:r>
              <a:rPr lang="en-GB" sz="3600" dirty="0" err="1">
                <a:solidFill>
                  <a:schemeClr val="tx1"/>
                </a:solidFill>
              </a:rPr>
              <a:t>Crutchley</a:t>
            </a:r>
            <a:endParaRPr lang="en-GB" sz="36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446839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Health and Safety Officer – candidate(s)	</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Michael Moore</a:t>
            </a:r>
            <a:endParaRPr lang="en-US" sz="3600" dirty="0">
              <a:solidFill>
                <a:schemeClr val="tx1"/>
              </a:solidFill>
            </a:endParaRPr>
          </a:p>
        </p:txBody>
      </p:sp>
    </p:spTree>
    <p:extLst>
      <p:ext uri="{BB962C8B-B14F-4D97-AF65-F5344CB8AC3E}">
        <p14:creationId xmlns:p14="http://schemas.microsoft.com/office/powerpoint/2010/main" val="28479318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LGBTQ members’ Officer – candidate(s)</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Claire McHale</a:t>
            </a:r>
            <a:endParaRPr lang="en-US" sz="3600" dirty="0">
              <a:solidFill>
                <a:schemeClr val="tx1"/>
              </a:solidFill>
            </a:endParaRPr>
          </a:p>
        </p:txBody>
      </p:sp>
    </p:spTree>
    <p:extLst>
      <p:ext uri="{BB962C8B-B14F-4D97-AF65-F5344CB8AC3E}">
        <p14:creationId xmlns:p14="http://schemas.microsoft.com/office/powerpoint/2010/main" val="3716248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706299-B3F0-40C3-B379-BF5DE91C2F0F}"/>
              </a:ext>
            </a:extLst>
          </p:cNvPr>
          <p:cNvSpPr>
            <a:spLocks noGrp="1"/>
          </p:cNvSpPr>
          <p:nvPr>
            <p:ph type="title"/>
          </p:nvPr>
        </p:nvSpPr>
        <p:spPr/>
        <p:txBody>
          <a:bodyPr>
            <a:normAutofit/>
          </a:bodyPr>
          <a:lstStyle/>
          <a:p>
            <a:r>
              <a:rPr lang="en-GB" dirty="0"/>
              <a:t>Women’s Officer – candidate(s)</a:t>
            </a:r>
            <a:endParaRPr lang="en-US" dirty="0"/>
          </a:p>
        </p:txBody>
      </p:sp>
      <p:sp>
        <p:nvSpPr>
          <p:cNvPr id="23" name="Content Placeholder 2">
            <a:extLst>
              <a:ext uri="{FF2B5EF4-FFF2-40B4-BE49-F238E27FC236}">
                <a16:creationId xmlns="" xmlns:a16="http://schemas.microsoft.com/office/drawing/2014/main" id="{33B36BCF-4CFA-4101-B921-EF00DA4130D8}"/>
              </a:ext>
            </a:extLst>
          </p:cNvPr>
          <p:cNvSpPr>
            <a:spLocks noGrp="1"/>
          </p:cNvSpPr>
          <p:nvPr>
            <p:ph idx="1"/>
          </p:nvPr>
        </p:nvSpPr>
        <p:spPr>
          <a:noFill/>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600" dirty="0">
                <a:solidFill>
                  <a:schemeClr val="tx1"/>
                </a:solidFill>
              </a:rPr>
              <a:t>Alison Dingle</a:t>
            </a:r>
            <a:endParaRPr lang="en-US" sz="3600" dirty="0">
              <a:solidFill>
                <a:schemeClr val="tx1"/>
              </a:solidFill>
            </a:endParaRPr>
          </a:p>
        </p:txBody>
      </p:sp>
    </p:spTree>
    <p:extLst>
      <p:ext uri="{BB962C8B-B14F-4D97-AF65-F5344CB8AC3E}">
        <p14:creationId xmlns:p14="http://schemas.microsoft.com/office/powerpoint/2010/main" val="240241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3894C2-5CB5-4D24-A9EA-DC889FD82615}"/>
              </a:ext>
            </a:extLst>
          </p:cNvPr>
          <p:cNvSpPr>
            <a:spLocks noGrp="1"/>
          </p:cNvSpPr>
          <p:nvPr>
            <p:ph type="title"/>
          </p:nvPr>
        </p:nvSpPr>
        <p:spPr>
          <a:xfrm>
            <a:off x="478302" y="281355"/>
            <a:ext cx="11113476" cy="1055076"/>
          </a:xfrm>
        </p:spPr>
        <p:txBody>
          <a:bodyPr/>
          <a:lstStyle/>
          <a:p>
            <a:pPr algn="ctr"/>
            <a:r>
              <a:rPr lang="en-GB" sz="3500" dirty="0"/>
              <a:t>Motion on Senior Staff Pay and the Living Wage</a:t>
            </a:r>
          </a:p>
        </p:txBody>
      </p:sp>
      <p:sp>
        <p:nvSpPr>
          <p:cNvPr id="3" name="Content Placeholder 2">
            <a:extLst>
              <a:ext uri="{FF2B5EF4-FFF2-40B4-BE49-F238E27FC236}">
                <a16:creationId xmlns="" xmlns:a16="http://schemas.microsoft.com/office/drawing/2014/main" id="{8A63522A-34D2-4CA1-A0EF-495069953D4B}"/>
              </a:ext>
            </a:extLst>
          </p:cNvPr>
          <p:cNvSpPr>
            <a:spLocks noGrp="1"/>
          </p:cNvSpPr>
          <p:nvPr>
            <p:ph idx="1"/>
          </p:nvPr>
        </p:nvSpPr>
        <p:spPr>
          <a:xfrm>
            <a:off x="731520" y="2222286"/>
            <a:ext cx="10641766" cy="4473935"/>
          </a:xfrm>
        </p:spPr>
        <p:txBody>
          <a:bodyPr>
            <a:normAutofit fontScale="77500" lnSpcReduction="20000"/>
          </a:bodyPr>
          <a:lstStyle/>
          <a:p>
            <a:pPr marL="0" indent="0" algn="just">
              <a:buNone/>
            </a:pPr>
            <a:r>
              <a:rPr lang="en-GB" dirty="0"/>
              <a:t>The University is a large and successful international organisation that regularly boasts of its own academic and financial successes.  It regularly uses this self-proclaimed success as a means to attract high quality students and managers.  </a:t>
            </a:r>
          </a:p>
          <a:p>
            <a:pPr marL="0" indent="0" algn="just">
              <a:buNone/>
            </a:pPr>
            <a:r>
              <a:rPr lang="en-GB" dirty="0"/>
              <a:t>The University defends high senior salaries by claiming market value but then paradoxically refuses to pay the living wage by citing uncertainty and financial instability.  If senior managers were achieving their objectives, surely the university could afford to keep their lowest paid colleagues out of food banks.  </a:t>
            </a:r>
          </a:p>
          <a:p>
            <a:pPr marL="0" indent="0" algn="just">
              <a:buNone/>
            </a:pPr>
            <a:r>
              <a:rPr lang="en-GB" dirty="0"/>
              <a:t>This branch calls upon the University, a charitable organisation that receives millions of pounds of taxpayer’s money and organises sustained appeals for charitable donations, to: </a:t>
            </a:r>
          </a:p>
          <a:p>
            <a:pPr marL="0" indent="0" algn="just">
              <a:buNone/>
            </a:pPr>
            <a:endParaRPr lang="en-GB" dirty="0"/>
          </a:p>
          <a:p>
            <a:pPr marL="0" lvl="0" indent="0" algn="just">
              <a:buNone/>
            </a:pPr>
            <a:r>
              <a:rPr lang="en-GB" dirty="0"/>
              <a:t>	* </a:t>
            </a:r>
            <a:r>
              <a:rPr lang="en-GB" dirty="0"/>
              <a:t>Explain its decision to pay its highest earning 44 members of staff a staggering £8 million-plus per year from the University’s </a:t>
            </a:r>
            <a:r>
              <a:rPr lang="en-GB" dirty="0" smtClean="0"/>
              <a:t>resources</a:t>
            </a:r>
          </a:p>
          <a:p>
            <a:pPr marL="0" lvl="0" indent="0" algn="just">
              <a:buNone/>
            </a:pPr>
            <a:r>
              <a:rPr lang="en-GB" dirty="0" smtClean="0"/>
              <a:t>	* Implement a </a:t>
            </a:r>
            <a:r>
              <a:rPr lang="en-GB" dirty="0"/>
              <a:t>fairer remuneration structure across the </a:t>
            </a:r>
            <a:r>
              <a:rPr lang="en-GB" dirty="0" smtClean="0"/>
              <a:t>University</a:t>
            </a:r>
          </a:p>
          <a:p>
            <a:pPr marL="0" indent="0" algn="just">
              <a:buNone/>
            </a:pPr>
            <a:r>
              <a:rPr lang="en-GB" dirty="0"/>
              <a:t> 	* Publicly affirm that they will become an accredited living wage employer and commit to paying the real living wage each year </a:t>
            </a:r>
            <a:r>
              <a:rPr lang="en-GB" dirty="0" smtClean="0"/>
              <a:t>when it </a:t>
            </a:r>
            <a:r>
              <a:rPr lang="en-GB" dirty="0"/>
              <a:t>rises in </a:t>
            </a:r>
            <a:r>
              <a:rPr lang="en-GB" dirty="0" smtClean="0"/>
              <a:t>November</a:t>
            </a:r>
          </a:p>
          <a:p>
            <a:pPr marL="0" lvl="0" indent="0" algn="just">
              <a:buNone/>
            </a:pPr>
            <a:endParaRPr lang="en-GB" dirty="0"/>
          </a:p>
          <a:p>
            <a:pPr marL="0" indent="0" algn="just">
              <a:buNone/>
            </a:pPr>
            <a:r>
              <a:rPr lang="en-GB" b="1" dirty="0" smtClean="0"/>
              <a:t>We call for senior </a:t>
            </a:r>
            <a:r>
              <a:rPr lang="en-GB" b="1" dirty="0"/>
              <a:t>management </a:t>
            </a:r>
            <a:r>
              <a:rPr lang="en-GB" b="1" dirty="0" smtClean="0"/>
              <a:t>to </a:t>
            </a:r>
            <a:r>
              <a:rPr lang="en-GB" b="1" dirty="0"/>
              <a:t>be paid </a:t>
            </a:r>
            <a:r>
              <a:rPr lang="en-GB" b="1" dirty="0" smtClean="0"/>
              <a:t>no more than </a:t>
            </a:r>
            <a:r>
              <a:rPr lang="en-GB" b="1" dirty="0"/>
              <a:t>10 times </a:t>
            </a:r>
            <a:r>
              <a:rPr lang="en-GB" b="1" dirty="0" smtClean="0"/>
              <a:t>the </a:t>
            </a:r>
            <a:r>
              <a:rPr lang="en-GB" b="1" dirty="0"/>
              <a:t>lowest paid member of staff at the university.</a:t>
            </a:r>
          </a:p>
          <a:p>
            <a:pPr marL="0" lvl="0" indent="0" algn="just">
              <a:buNone/>
            </a:pPr>
            <a:endParaRPr lang="en-GB" dirty="0"/>
          </a:p>
          <a:p>
            <a:pPr marL="0" lvl="0" indent="0" algn="just">
              <a:buNone/>
            </a:pPr>
            <a:endParaRPr lang="en-GB" sz="700" dirty="0"/>
          </a:p>
          <a:p>
            <a:pPr marL="0" lvl="0" indent="0" algn="r">
              <a:buNone/>
            </a:pPr>
            <a:r>
              <a:rPr lang="en-GB" i="1" dirty="0">
                <a:solidFill>
                  <a:srgbClr val="FFFF00"/>
                </a:solidFill>
              </a:rPr>
              <a:t>Submitted  by Alison Dingle, Women’s Officer</a:t>
            </a:r>
          </a:p>
        </p:txBody>
      </p:sp>
    </p:spTree>
    <p:extLst>
      <p:ext uri="{BB962C8B-B14F-4D97-AF65-F5344CB8AC3E}">
        <p14:creationId xmlns:p14="http://schemas.microsoft.com/office/powerpoint/2010/main" val="147122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887CAD-F9D8-4428-8837-14B4023E971A}"/>
              </a:ext>
            </a:extLst>
          </p:cNvPr>
          <p:cNvSpPr>
            <a:spLocks noGrp="1"/>
          </p:cNvSpPr>
          <p:nvPr>
            <p:ph type="title"/>
          </p:nvPr>
        </p:nvSpPr>
        <p:spPr/>
        <p:txBody>
          <a:bodyPr/>
          <a:lstStyle/>
          <a:p>
            <a:r>
              <a:rPr lang="en-GB" sz="3600" dirty="0"/>
              <a:t>Hotel and Conference Park member’s report</a:t>
            </a:r>
          </a:p>
        </p:txBody>
      </p:sp>
      <p:sp>
        <p:nvSpPr>
          <p:cNvPr id="3" name="Content Placeholder 2">
            <a:extLst>
              <a:ext uri="{FF2B5EF4-FFF2-40B4-BE49-F238E27FC236}">
                <a16:creationId xmlns="" xmlns:a16="http://schemas.microsoft.com/office/drawing/2014/main" id="{FE9DFCE0-899A-46ED-BABC-1EA8B505BBB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52834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C63A47-23ED-44EB-86FC-EBE0BBDD9002}"/>
              </a:ext>
            </a:extLst>
          </p:cNvPr>
          <p:cNvSpPr>
            <a:spLocks noGrp="1"/>
          </p:cNvSpPr>
          <p:nvPr>
            <p:ph type="title"/>
          </p:nvPr>
        </p:nvSpPr>
        <p:spPr/>
        <p:txBody>
          <a:bodyPr/>
          <a:lstStyle/>
          <a:p>
            <a:r>
              <a:rPr lang="en-GB" dirty="0"/>
              <a:t>Secretary’s report</a:t>
            </a:r>
          </a:p>
        </p:txBody>
      </p:sp>
      <p:sp>
        <p:nvSpPr>
          <p:cNvPr id="3" name="Content Placeholder 2">
            <a:extLst>
              <a:ext uri="{FF2B5EF4-FFF2-40B4-BE49-F238E27FC236}">
                <a16:creationId xmlns="" xmlns:a16="http://schemas.microsoft.com/office/drawing/2014/main" id="{902824B5-8DFB-4618-BAAD-48976EA1997F}"/>
              </a:ext>
            </a:extLst>
          </p:cNvPr>
          <p:cNvSpPr>
            <a:spLocks noGrp="1"/>
          </p:cNvSpPr>
          <p:nvPr>
            <p:ph idx="1"/>
          </p:nvPr>
        </p:nvSpPr>
        <p:spPr/>
        <p:txBody>
          <a:bodyPr/>
          <a:lstStyle/>
          <a:p>
            <a:r>
              <a:rPr lang="en-GB" dirty="0"/>
              <a:t>Hotel and Conference Park – indicative ballot</a:t>
            </a:r>
          </a:p>
          <a:p>
            <a:r>
              <a:rPr lang="en-GB" dirty="0"/>
              <a:t>Security</a:t>
            </a:r>
          </a:p>
          <a:p>
            <a:r>
              <a:rPr lang="en-GB" dirty="0"/>
              <a:t>Performance Review in the College of Arts and Law</a:t>
            </a:r>
          </a:p>
          <a:p>
            <a:r>
              <a:rPr lang="en-GB" dirty="0"/>
              <a:t>Pay</a:t>
            </a:r>
          </a:p>
        </p:txBody>
      </p:sp>
    </p:spTree>
    <p:extLst>
      <p:ext uri="{BB962C8B-B14F-4D97-AF65-F5344CB8AC3E}">
        <p14:creationId xmlns:p14="http://schemas.microsoft.com/office/powerpoint/2010/main" val="4264491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BDE6D1-FF75-4DD5-891E-4256E4DAF449}"/>
              </a:ext>
            </a:extLst>
          </p:cNvPr>
          <p:cNvSpPr>
            <a:spLocks noGrp="1"/>
          </p:cNvSpPr>
          <p:nvPr>
            <p:ph type="title"/>
          </p:nvPr>
        </p:nvSpPr>
        <p:spPr>
          <a:xfrm>
            <a:off x="809999" y="447188"/>
            <a:ext cx="10946199" cy="935894"/>
          </a:xfrm>
        </p:spPr>
        <p:txBody>
          <a:bodyPr/>
          <a:lstStyle/>
          <a:p>
            <a:r>
              <a:rPr lang="en-GB" dirty="0"/>
              <a:t>2017/2018 committee – officers &amp; stewards</a:t>
            </a:r>
            <a:endParaRPr lang="en-US" dirty="0"/>
          </a:p>
        </p:txBody>
      </p:sp>
      <p:sp>
        <p:nvSpPr>
          <p:cNvPr id="3" name="Content Placeholder 2">
            <a:extLst>
              <a:ext uri="{FF2B5EF4-FFF2-40B4-BE49-F238E27FC236}">
                <a16:creationId xmlns="" xmlns:a16="http://schemas.microsoft.com/office/drawing/2014/main" id="{171C179A-1DFE-4E67-ADA7-5452E21ECF51}"/>
              </a:ext>
            </a:extLst>
          </p:cNvPr>
          <p:cNvSpPr>
            <a:spLocks noGrp="1"/>
          </p:cNvSpPr>
          <p:nvPr>
            <p:ph idx="1"/>
          </p:nvPr>
        </p:nvSpPr>
        <p:spPr>
          <a:xfrm>
            <a:off x="818712" y="2326671"/>
            <a:ext cx="10554574" cy="4484357"/>
          </a:xfrm>
        </p:spPr>
        <p:txBody>
          <a:bodyPr>
            <a:noAutofit/>
          </a:bodyPr>
          <a:lstStyle/>
          <a:p>
            <a:pPr marL="0" indent="0" fontAlgn="base">
              <a:buNone/>
            </a:pPr>
            <a:r>
              <a:rPr lang="en-GB" sz="1300" b="1" dirty="0"/>
              <a:t>Branch officers</a:t>
            </a:r>
          </a:p>
          <a:p>
            <a:pPr fontAlgn="base"/>
            <a:r>
              <a:rPr lang="en-GB" sz="1300" dirty="0"/>
              <a:t>Branch Secretary: Matthew </a:t>
            </a:r>
            <a:r>
              <a:rPr lang="en-GB" sz="1300" dirty="0" err="1"/>
              <a:t>Raine</a:t>
            </a:r>
            <a:r>
              <a:rPr lang="en-GB" sz="1300" dirty="0"/>
              <a:t> - </a:t>
            </a:r>
            <a:r>
              <a:rPr lang="en-GB" sz="1300" dirty="0">
                <a:hlinkClick r:id="rId2"/>
              </a:rPr>
              <a:t>matthewraine@outlook.com</a:t>
            </a:r>
            <a:r>
              <a:rPr lang="en-GB" sz="1300" dirty="0"/>
              <a:t> / 0790 496 0442</a:t>
            </a:r>
          </a:p>
          <a:p>
            <a:pPr fontAlgn="base"/>
            <a:r>
              <a:rPr lang="en-GB" sz="1300" dirty="0"/>
              <a:t>Deputy Branch Secretary: Lee </a:t>
            </a:r>
            <a:r>
              <a:rPr lang="en-GB" sz="1300" dirty="0" err="1"/>
              <a:t>Crutchley</a:t>
            </a:r>
            <a:r>
              <a:rPr lang="en-GB" sz="1300" dirty="0"/>
              <a:t> - </a:t>
            </a:r>
            <a:r>
              <a:rPr lang="en-GB" sz="1300" dirty="0">
                <a:hlinkClick r:id="rId3"/>
              </a:rPr>
              <a:t>l.crutchley@bham.ac.uk</a:t>
            </a:r>
            <a:r>
              <a:rPr lang="en-GB" sz="1300" dirty="0"/>
              <a:t> / 07709 583846</a:t>
            </a:r>
          </a:p>
          <a:p>
            <a:pPr fontAlgn="base"/>
            <a:r>
              <a:rPr lang="en-GB" sz="1300" dirty="0"/>
              <a:t>Chair (shared role): Joe Ward &amp; Ioana Cerasella Chis </a:t>
            </a:r>
            <a:r>
              <a:rPr lang="en-GB" sz="1300" dirty="0">
                <a:hlinkClick r:id="rId4"/>
              </a:rPr>
              <a:t>ioana.cerasella.chis@gmail.com</a:t>
            </a:r>
            <a:endParaRPr lang="en-GB" sz="1300" dirty="0"/>
          </a:p>
          <a:p>
            <a:pPr fontAlgn="base"/>
            <a:r>
              <a:rPr lang="en-GB" sz="1300" dirty="0"/>
              <a:t>Treasurer: David </a:t>
            </a:r>
            <a:r>
              <a:rPr lang="en-GB" sz="1300" dirty="0" err="1"/>
              <a:t>Piela</a:t>
            </a:r>
            <a:r>
              <a:rPr lang="en-GB" sz="1300" dirty="0"/>
              <a:t> - </a:t>
            </a:r>
            <a:r>
              <a:rPr lang="en-GB" sz="1300" dirty="0">
                <a:hlinkClick r:id="rId5"/>
              </a:rPr>
              <a:t>dpiela3@gmail.com</a:t>
            </a:r>
            <a:endParaRPr lang="en-GB" sz="1300" dirty="0"/>
          </a:p>
          <a:p>
            <a:pPr fontAlgn="base"/>
            <a:r>
              <a:rPr lang="en-GB" sz="1300" dirty="0"/>
              <a:t>Health &amp; Safety Officer: Michael Moore - </a:t>
            </a:r>
            <a:r>
              <a:rPr lang="en-GB" sz="1300" dirty="0">
                <a:hlinkClick r:id="rId6"/>
              </a:rPr>
              <a:t>m.moore.1@bham.ac.uk</a:t>
            </a:r>
            <a:r>
              <a:rPr lang="en-GB" sz="1300" dirty="0"/>
              <a:t> / 07964926949</a:t>
            </a:r>
          </a:p>
          <a:p>
            <a:pPr fontAlgn="base"/>
            <a:r>
              <a:rPr lang="en-GB" sz="1300" dirty="0"/>
              <a:t>Communications Officer: Vera </a:t>
            </a:r>
            <a:r>
              <a:rPr lang="en-GB" sz="1300" dirty="0" err="1"/>
              <a:t>Kubenz</a:t>
            </a:r>
            <a:r>
              <a:rPr lang="en-GB" sz="1300" dirty="0"/>
              <a:t> - </a:t>
            </a:r>
            <a:r>
              <a:rPr lang="en-GB" sz="1300" dirty="0">
                <a:hlinkClick r:id="rId7"/>
              </a:rPr>
              <a:t>v.kub@gmx.net</a:t>
            </a:r>
            <a:r>
              <a:rPr lang="en-GB" sz="1300" dirty="0"/>
              <a:t> (stepped down in 2018)</a:t>
            </a:r>
          </a:p>
          <a:p>
            <a:pPr fontAlgn="base"/>
            <a:r>
              <a:rPr lang="en-GB" sz="1300" dirty="0"/>
              <a:t>Academic Liaison Officer: Ioana Cerasella Chis </a:t>
            </a:r>
            <a:r>
              <a:rPr lang="en-GB" sz="1300" dirty="0">
                <a:hlinkClick r:id="rId4"/>
              </a:rPr>
              <a:t>ioana.cerasella.chis@gmail.com</a:t>
            </a:r>
            <a:endParaRPr lang="en-GB" sz="1300" dirty="0"/>
          </a:p>
          <a:p>
            <a:pPr fontAlgn="base"/>
            <a:r>
              <a:rPr lang="en-GB" sz="1300" dirty="0"/>
              <a:t>Women’s Officer: Alison Dingle – </a:t>
            </a:r>
            <a:r>
              <a:rPr lang="en-GB" sz="1300" dirty="0">
                <a:hlinkClick r:id="rId8"/>
              </a:rPr>
              <a:t>a.dingle@bham.ac.uk</a:t>
            </a:r>
            <a:r>
              <a:rPr lang="en-GB" sz="1300" dirty="0"/>
              <a:t> </a:t>
            </a:r>
          </a:p>
          <a:p>
            <a:pPr marL="0" indent="0" fontAlgn="base">
              <a:buNone/>
            </a:pPr>
            <a:endParaRPr lang="en-GB" sz="500" dirty="0"/>
          </a:p>
          <a:p>
            <a:pPr marL="0" indent="0" fontAlgn="base">
              <a:buNone/>
            </a:pPr>
            <a:r>
              <a:rPr lang="en-GB" sz="1300" b="1" dirty="0"/>
              <a:t>Stewards</a:t>
            </a:r>
          </a:p>
          <a:p>
            <a:pPr fontAlgn="base"/>
            <a:r>
              <a:rPr lang="en-GB" sz="1300" dirty="0"/>
              <a:t>Library Services: Michael Moore - </a:t>
            </a:r>
            <a:r>
              <a:rPr lang="en-GB" sz="1300" dirty="0">
                <a:hlinkClick r:id="rId6"/>
              </a:rPr>
              <a:t>m.moore.1@bham.ac.uk</a:t>
            </a:r>
            <a:endParaRPr lang="en-GB" sz="1300" dirty="0"/>
          </a:p>
          <a:p>
            <a:pPr fontAlgn="base"/>
            <a:r>
              <a:rPr lang="en-GB" sz="1300" dirty="0"/>
              <a:t>Academic Services (except library): David </a:t>
            </a:r>
            <a:r>
              <a:rPr lang="en-GB" sz="1300" dirty="0" err="1"/>
              <a:t>Piela</a:t>
            </a:r>
            <a:r>
              <a:rPr lang="en-GB" sz="1300" dirty="0"/>
              <a:t> - </a:t>
            </a:r>
            <a:r>
              <a:rPr lang="en-GB" sz="1300" dirty="0">
                <a:hlinkClick r:id="rId5"/>
              </a:rPr>
              <a:t>dpiela3@gmail.com</a:t>
            </a:r>
            <a:r>
              <a:rPr lang="en-GB" sz="1300" dirty="0">
                <a:hlinkClick r:id="rId9"/>
              </a:rPr>
              <a:t> </a:t>
            </a:r>
            <a:endParaRPr lang="en-GB" sz="1300" dirty="0"/>
          </a:p>
          <a:p>
            <a:pPr fontAlgn="base"/>
            <a:r>
              <a:rPr lang="en-GB" sz="1300" dirty="0"/>
              <a:t>College of Social Sciences: Matthew </a:t>
            </a:r>
            <a:r>
              <a:rPr lang="en-GB" sz="1300" dirty="0" err="1"/>
              <a:t>Raine</a:t>
            </a:r>
            <a:r>
              <a:rPr lang="en-GB" sz="1300" dirty="0"/>
              <a:t> - </a:t>
            </a:r>
            <a:r>
              <a:rPr lang="en-GB" sz="1300" dirty="0">
                <a:hlinkClick r:id="rId2"/>
              </a:rPr>
              <a:t>matthewraine@outlook.com</a:t>
            </a:r>
            <a:r>
              <a:rPr lang="en-GB" sz="1300" dirty="0"/>
              <a:t> / 0790 496 0442</a:t>
            </a:r>
          </a:p>
          <a:p>
            <a:pPr fontAlgn="base"/>
            <a:r>
              <a:rPr lang="en-GB" sz="1300" dirty="0"/>
              <a:t>Cleaning: Douglas Graham</a:t>
            </a:r>
          </a:p>
          <a:p>
            <a:pPr fontAlgn="base"/>
            <a:r>
              <a:rPr lang="en-GB" sz="1300" dirty="0"/>
              <a:t>Security: Rob Whitehouse</a:t>
            </a:r>
          </a:p>
          <a:p>
            <a:endParaRPr lang="en-US" sz="1300" dirty="0"/>
          </a:p>
        </p:txBody>
      </p:sp>
    </p:spTree>
    <p:extLst>
      <p:ext uri="{BB962C8B-B14F-4D97-AF65-F5344CB8AC3E}">
        <p14:creationId xmlns:p14="http://schemas.microsoft.com/office/powerpoint/2010/main" val="1623171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DE6BB-BA09-4AE4-8E37-5490F9FC52AC}"/>
              </a:ext>
            </a:extLst>
          </p:cNvPr>
          <p:cNvSpPr>
            <a:spLocks noGrp="1"/>
          </p:cNvSpPr>
          <p:nvPr>
            <p:ph type="title"/>
          </p:nvPr>
        </p:nvSpPr>
        <p:spPr>
          <a:xfrm>
            <a:off x="809999" y="447188"/>
            <a:ext cx="11034997" cy="970450"/>
          </a:xfrm>
        </p:spPr>
        <p:txBody>
          <a:bodyPr/>
          <a:lstStyle/>
          <a:p>
            <a:r>
              <a:rPr lang="en-GB" sz="3200" dirty="0"/>
              <a:t>Guest speaker</a:t>
            </a:r>
            <a:br>
              <a:rPr lang="en-GB" sz="3200" dirty="0"/>
            </a:br>
            <a:r>
              <a:rPr lang="en-GB" sz="3300" dirty="0"/>
              <a:t>Dr Roland </a:t>
            </a:r>
            <a:r>
              <a:rPr lang="en-GB" sz="3300" dirty="0" err="1"/>
              <a:t>Brandstaetter</a:t>
            </a:r>
            <a:r>
              <a:rPr lang="en-GB" sz="3300" dirty="0"/>
              <a:t>, </a:t>
            </a:r>
            <a:r>
              <a:rPr lang="en-GB" sz="3300" dirty="0" err="1"/>
              <a:t>UoB</a:t>
            </a:r>
            <a:r>
              <a:rPr lang="en-GB" sz="3300" dirty="0"/>
              <a:t> UCU branch President</a:t>
            </a:r>
          </a:p>
        </p:txBody>
      </p:sp>
      <p:pic>
        <p:nvPicPr>
          <p:cNvPr id="5" name="Content Placeholder 4">
            <a:extLst>
              <a:ext uri="{FF2B5EF4-FFF2-40B4-BE49-F238E27FC236}">
                <a16:creationId xmlns="" xmlns:a16="http://schemas.microsoft.com/office/drawing/2014/main" id="{8F7109C9-FA24-4D5C-A1E5-0B0712183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65" y="2222500"/>
            <a:ext cx="10369069" cy="3636963"/>
          </a:xfrm>
        </p:spPr>
      </p:pic>
    </p:spTree>
    <p:extLst>
      <p:ext uri="{BB962C8B-B14F-4D97-AF65-F5344CB8AC3E}">
        <p14:creationId xmlns:p14="http://schemas.microsoft.com/office/powerpoint/2010/main" val="3701157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AF560E-80FC-4AD8-9B32-996829C782D0}"/>
              </a:ext>
            </a:extLst>
          </p:cNvPr>
          <p:cNvSpPr>
            <a:spLocks noGrp="1"/>
          </p:cNvSpPr>
          <p:nvPr>
            <p:ph type="title"/>
          </p:nvPr>
        </p:nvSpPr>
        <p:spPr/>
        <p:txBody>
          <a:bodyPr/>
          <a:lstStyle/>
          <a:p>
            <a:r>
              <a:rPr lang="en-GB" dirty="0"/>
              <a:t>Contact details &amp; Social Media</a:t>
            </a:r>
          </a:p>
        </p:txBody>
      </p:sp>
      <p:sp>
        <p:nvSpPr>
          <p:cNvPr id="3" name="Content Placeholder 2">
            <a:extLst>
              <a:ext uri="{FF2B5EF4-FFF2-40B4-BE49-F238E27FC236}">
                <a16:creationId xmlns="" xmlns:a16="http://schemas.microsoft.com/office/drawing/2014/main" id="{0A6AA8A8-6443-40AD-B3DC-050B9B0FB42F}"/>
              </a:ext>
            </a:extLst>
          </p:cNvPr>
          <p:cNvSpPr>
            <a:spLocks noGrp="1"/>
          </p:cNvSpPr>
          <p:nvPr>
            <p:ph idx="1"/>
          </p:nvPr>
        </p:nvSpPr>
        <p:spPr>
          <a:xfrm>
            <a:off x="217713" y="2320763"/>
            <a:ext cx="6872403" cy="3636511"/>
          </a:xfrm>
        </p:spPr>
        <p:txBody>
          <a:bodyPr/>
          <a:lstStyle/>
          <a:p>
            <a:r>
              <a:rPr lang="en-GB" dirty="0"/>
              <a:t>Email: unisonbham@adf.bham.ac.uk </a:t>
            </a:r>
          </a:p>
          <a:p>
            <a:r>
              <a:rPr lang="en-GB" dirty="0"/>
              <a:t>Phone numbers: </a:t>
            </a:r>
            <a:r>
              <a:rPr lang="en-US" dirty="0"/>
              <a:t>0121 414 7622 or 0790 496 0442</a:t>
            </a:r>
            <a:endParaRPr lang="en-GB" dirty="0"/>
          </a:p>
          <a:p>
            <a:r>
              <a:rPr lang="en-GB" dirty="0"/>
              <a:t>Facebook: https://www.facebook.com/bhamuni.unison (Unison Birmingham Uni Branch)</a:t>
            </a:r>
          </a:p>
          <a:p>
            <a:r>
              <a:rPr lang="en-GB" dirty="0"/>
              <a:t>Twitter: https://twitter.com/BhamUniUnison</a:t>
            </a:r>
          </a:p>
          <a:p>
            <a:r>
              <a:rPr lang="en-GB" dirty="0"/>
              <a:t>Website: http://www.birminghamuniunison.org.uk/</a:t>
            </a:r>
          </a:p>
        </p:txBody>
      </p:sp>
      <p:pic>
        <p:nvPicPr>
          <p:cNvPr id="4" name="Picture 3">
            <a:extLst>
              <a:ext uri="{FF2B5EF4-FFF2-40B4-BE49-F238E27FC236}">
                <a16:creationId xmlns="" xmlns:a16="http://schemas.microsoft.com/office/drawing/2014/main" id="{4FD2255F-50A0-47E5-A734-13F08F209FD7}"/>
              </a:ext>
            </a:extLst>
          </p:cNvPr>
          <p:cNvPicPr>
            <a:picLocks noChangeAspect="1"/>
          </p:cNvPicPr>
          <p:nvPr/>
        </p:nvPicPr>
        <p:blipFill rotWithShape="1">
          <a:blip r:embed="rId2"/>
          <a:srcRect l="2976" t="17127" r="31190" b="11939"/>
          <a:stretch/>
        </p:blipFill>
        <p:spPr>
          <a:xfrm>
            <a:off x="7765143" y="4119997"/>
            <a:ext cx="4426857" cy="2681731"/>
          </a:xfrm>
          <a:prstGeom prst="rect">
            <a:avLst/>
          </a:prstGeom>
        </p:spPr>
      </p:pic>
      <p:pic>
        <p:nvPicPr>
          <p:cNvPr id="5" name="Picture 4">
            <a:extLst>
              <a:ext uri="{FF2B5EF4-FFF2-40B4-BE49-F238E27FC236}">
                <a16:creationId xmlns="" xmlns:a16="http://schemas.microsoft.com/office/drawing/2014/main" id="{2244E83B-5DAD-4CB0-945C-C0DF0BE0A9D8}"/>
              </a:ext>
            </a:extLst>
          </p:cNvPr>
          <p:cNvPicPr>
            <a:picLocks noChangeAspect="1"/>
          </p:cNvPicPr>
          <p:nvPr/>
        </p:nvPicPr>
        <p:blipFill rotWithShape="1">
          <a:blip r:embed="rId3"/>
          <a:srcRect l="3452" t="17974" r="6644" b="12363"/>
          <a:stretch/>
        </p:blipFill>
        <p:spPr>
          <a:xfrm>
            <a:off x="7765142" y="1970669"/>
            <a:ext cx="4426858" cy="1928562"/>
          </a:xfrm>
          <a:prstGeom prst="rect">
            <a:avLst/>
          </a:prstGeom>
        </p:spPr>
      </p:pic>
    </p:spTree>
    <p:extLst>
      <p:ext uri="{BB962C8B-B14F-4D97-AF65-F5344CB8AC3E}">
        <p14:creationId xmlns:p14="http://schemas.microsoft.com/office/powerpoint/2010/main" val="80572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2" y="0"/>
            <a:ext cx="8440617" cy="1645920"/>
          </a:xfrm>
          <a:noFill/>
        </p:spPr>
        <p:txBody>
          <a:bodyPr anchor="t">
            <a:normAutofit/>
          </a:bodyPr>
          <a:lstStyle/>
          <a:p>
            <a:pPr algn="l"/>
            <a:r>
              <a:rPr lang="en-GB" sz="4500" dirty="0" smtClean="0">
                <a:solidFill>
                  <a:srgbClr val="FFFF00"/>
                </a:solidFill>
              </a:rPr>
              <a:t>The </a:t>
            </a:r>
            <a:r>
              <a:rPr lang="en-GB" sz="4500" dirty="0" err="1" smtClean="0">
                <a:solidFill>
                  <a:srgbClr val="FFFF00"/>
                </a:solidFill>
              </a:rPr>
              <a:t>UoB</a:t>
            </a:r>
            <a:r>
              <a:rPr lang="en-GB" sz="4500" dirty="0" smtClean="0">
                <a:solidFill>
                  <a:srgbClr val="FFFF00"/>
                </a:solidFill>
              </a:rPr>
              <a:t> </a:t>
            </a:r>
            <a:r>
              <a:rPr lang="en-GB" sz="4500" dirty="0">
                <a:solidFill>
                  <a:srgbClr val="FFFF00"/>
                </a:solidFill>
              </a:rPr>
              <a:t>context</a:t>
            </a:r>
            <a:r>
              <a:rPr lang="en-GB" sz="4500" dirty="0">
                <a:solidFill>
                  <a:schemeClr val="tx1"/>
                </a:solidFill>
              </a:rPr>
              <a:t/>
            </a:r>
            <a:br>
              <a:rPr lang="en-GB" sz="4500" dirty="0">
                <a:solidFill>
                  <a:schemeClr val="tx1"/>
                </a:solidFill>
              </a:rPr>
            </a:br>
            <a:r>
              <a:rPr lang="en-GB" sz="1800" dirty="0">
                <a:solidFill>
                  <a:schemeClr val="tx1"/>
                </a:solidFill>
              </a:rPr>
              <a:t>* profit last year: £83 million</a:t>
            </a:r>
            <a:br>
              <a:rPr lang="en-GB" sz="1800" dirty="0">
                <a:solidFill>
                  <a:schemeClr val="tx1"/>
                </a:solidFill>
              </a:rPr>
            </a:br>
            <a:r>
              <a:rPr lang="en-GB" sz="1800" dirty="0">
                <a:solidFill>
                  <a:schemeClr val="tx1"/>
                </a:solidFill>
              </a:rPr>
              <a:t>* VC salary (£439,000/year + £90,000 as Chair of USS pension scheme)</a:t>
            </a:r>
            <a:br>
              <a:rPr lang="en-GB" sz="1800" dirty="0">
                <a:solidFill>
                  <a:schemeClr val="tx1"/>
                </a:solidFill>
              </a:rPr>
            </a:br>
            <a:r>
              <a:rPr lang="en-GB" sz="1800" dirty="0">
                <a:solidFill>
                  <a:schemeClr val="tx1"/>
                </a:solidFill>
              </a:rPr>
              <a:t>* no staff representation on University Council=no democracy on campus</a:t>
            </a:r>
            <a:endParaRPr lang="en-US" sz="1800" dirty="0">
              <a:solidFill>
                <a:schemeClr val="tx1"/>
              </a:solidFill>
            </a:endParaRPr>
          </a:p>
        </p:txBody>
      </p:sp>
      <p:sp>
        <p:nvSpPr>
          <p:cNvPr id="4" name="Content Placeholder 2">
            <a:extLst>
              <a:ext uri="{FF2B5EF4-FFF2-40B4-BE49-F238E27FC236}">
                <a16:creationId xmlns="" xmlns:a16="http://schemas.microsoft.com/office/drawing/2014/main" id="{BBFCF4B6-BB3E-4747-9602-CE8F339186F6}"/>
              </a:ext>
            </a:extLst>
          </p:cNvPr>
          <p:cNvSpPr>
            <a:spLocks noGrp="1"/>
          </p:cNvSpPr>
          <p:nvPr>
            <p:ph idx="1"/>
          </p:nvPr>
        </p:nvSpPr>
        <p:spPr>
          <a:xfrm>
            <a:off x="57938" y="1921959"/>
            <a:ext cx="9395552" cy="3636511"/>
          </a:xfrm>
        </p:spPr>
        <p:txBody>
          <a:bodyPr>
            <a:normAutofit/>
          </a:bodyPr>
          <a:lstStyle/>
          <a:p>
            <a:r>
              <a:rPr lang="en-GB" sz="1700" dirty="0"/>
              <a:t>David Eastwood - one of the highest paid VCs in the country</a:t>
            </a:r>
          </a:p>
          <a:p>
            <a:pPr lvl="1"/>
            <a:r>
              <a:rPr lang="en-GB" sz="1700" dirty="0"/>
              <a:t>Conflict of interest due to executive directorship at INTO (student recruitment company)</a:t>
            </a:r>
          </a:p>
          <a:p>
            <a:pPr lvl="1"/>
            <a:r>
              <a:rPr lang="en-GB" sz="1700" dirty="0"/>
              <a:t>Sits on his own remuneration committee</a:t>
            </a:r>
          </a:p>
          <a:p>
            <a:r>
              <a:rPr lang="en-GB" sz="1700" dirty="0"/>
              <a:t>The University is not a Living Wage Accredited Employer - 500 staff  are paid below the Real Living Wage of £8.75/hour.</a:t>
            </a:r>
          </a:p>
          <a:p>
            <a:r>
              <a:rPr lang="en-GB" sz="1700" dirty="0"/>
              <a:t>Pay rises at </a:t>
            </a:r>
            <a:r>
              <a:rPr lang="en-GB" sz="1700" dirty="0" err="1"/>
              <a:t>UoB</a:t>
            </a:r>
            <a:r>
              <a:rPr lang="en-GB" sz="1700" dirty="0"/>
              <a:t> have been for years below inflation. It would cost </a:t>
            </a:r>
            <a:r>
              <a:rPr lang="en-GB" sz="1700" dirty="0" err="1"/>
              <a:t>UoB</a:t>
            </a:r>
            <a:r>
              <a:rPr lang="en-GB" sz="1700" dirty="0"/>
              <a:t> less than £3m to give all support staff a 5% pay rise.</a:t>
            </a:r>
          </a:p>
          <a:p>
            <a:r>
              <a:rPr lang="en-GB" sz="1700" dirty="0"/>
              <a:t>Sick pay and annual leave under attack - used by management as bargaining chips in pay negotiations.</a:t>
            </a:r>
            <a:endParaRPr lang="en-US" sz="1700"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436" y="-53213"/>
            <a:ext cx="3945699" cy="1946403"/>
          </a:xfrm>
          <a:prstGeom prst="rect">
            <a:avLst/>
          </a:prstGeom>
        </p:spPr>
      </p:pic>
      <p:pic>
        <p:nvPicPr>
          <p:cNvPr id="7" name="Picture 6">
            <a:extLst>
              <a:ext uri="{FF2B5EF4-FFF2-40B4-BE49-F238E27FC236}">
                <a16:creationId xmlns="" xmlns:a16="http://schemas.microsoft.com/office/drawing/2014/main" id="{F2C359E6-A96E-4CF1-B06E-139B1C9E4C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58494"/>
            <a:ext cx="6096000" cy="1527810"/>
          </a:xfrm>
          <a:prstGeom prst="rect">
            <a:avLst/>
          </a:prstGeom>
        </p:spPr>
      </p:pic>
      <p:sp>
        <p:nvSpPr>
          <p:cNvPr id="10" name="Content Placeholder 2">
            <a:extLst>
              <a:ext uri="{FF2B5EF4-FFF2-40B4-BE49-F238E27FC236}">
                <a16:creationId xmlns="" xmlns:a16="http://schemas.microsoft.com/office/drawing/2014/main" id="{ED79C5B5-1A9E-43CD-8F23-656B5465073C}"/>
              </a:ext>
            </a:extLst>
          </p:cNvPr>
          <p:cNvSpPr txBox="1">
            <a:spLocks/>
          </p:cNvSpPr>
          <p:nvPr/>
        </p:nvSpPr>
        <p:spPr>
          <a:xfrm>
            <a:off x="6096000" y="5147061"/>
            <a:ext cx="4178052" cy="85980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solidFill>
                  <a:schemeClr val="bg1"/>
                </a:solidFill>
                <a:highlight>
                  <a:srgbClr val="FBDCDE"/>
                </a:highlight>
              </a:rPr>
              <a:t>Asked in Jan 2018 by a student: ‘when are you going to resign?’</a:t>
            </a:r>
          </a:p>
        </p:txBody>
      </p:sp>
      <p:pic>
        <p:nvPicPr>
          <p:cNvPr id="13" name="Picture 12">
            <a:extLst>
              <a:ext uri="{FF2B5EF4-FFF2-40B4-BE49-F238E27FC236}">
                <a16:creationId xmlns="" xmlns:a16="http://schemas.microsoft.com/office/drawing/2014/main" id="{79A1E5D4-E18C-4768-8C03-2CD3493546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9595712" y="1949363"/>
            <a:ext cx="2595204" cy="1946403"/>
          </a:xfrm>
          <a:prstGeom prst="rect">
            <a:avLst/>
          </a:prstGeom>
        </p:spPr>
      </p:pic>
      <p:sp>
        <p:nvSpPr>
          <p:cNvPr id="14" name="TextBox 13">
            <a:extLst>
              <a:ext uri="{FF2B5EF4-FFF2-40B4-BE49-F238E27FC236}">
                <a16:creationId xmlns="" xmlns:a16="http://schemas.microsoft.com/office/drawing/2014/main" id="{0A821EA5-1CAC-49ED-9279-DC18B24B749A}"/>
              </a:ext>
            </a:extLst>
          </p:cNvPr>
          <p:cNvSpPr txBox="1"/>
          <p:nvPr/>
        </p:nvSpPr>
        <p:spPr>
          <a:xfrm>
            <a:off x="9312812" y="3954948"/>
            <a:ext cx="2879188" cy="523220"/>
          </a:xfrm>
          <a:prstGeom prst="rect">
            <a:avLst/>
          </a:prstGeom>
          <a:noFill/>
        </p:spPr>
        <p:txBody>
          <a:bodyPr wrap="square" rtlCol="0">
            <a:spAutoFit/>
          </a:bodyPr>
          <a:lstStyle/>
          <a:p>
            <a:pPr algn="r"/>
            <a:r>
              <a:rPr lang="en-GB" sz="1400" dirty="0">
                <a:solidFill>
                  <a:srgbClr val="FFFF00"/>
                </a:solidFill>
              </a:rPr>
              <a:t>Meeting with MP Roger </a:t>
            </a:r>
            <a:r>
              <a:rPr lang="en-GB" sz="1400" dirty="0" err="1">
                <a:solidFill>
                  <a:srgbClr val="FFFF00"/>
                </a:solidFill>
              </a:rPr>
              <a:t>Godsiff</a:t>
            </a:r>
            <a:r>
              <a:rPr lang="en-GB" sz="1400" dirty="0">
                <a:solidFill>
                  <a:srgbClr val="FFFF00"/>
                </a:solidFill>
              </a:rPr>
              <a:t> on the Living Wage</a:t>
            </a:r>
          </a:p>
        </p:txBody>
      </p:sp>
      <p:pic>
        <p:nvPicPr>
          <p:cNvPr id="15" name="Picture 14">
            <a:extLst>
              <a:ext uri="{FF2B5EF4-FFF2-40B4-BE49-F238E27FC236}">
                <a16:creationId xmlns="" xmlns:a16="http://schemas.microsoft.com/office/drawing/2014/main" id="{2E300E26-ED3E-4125-B6C1-3F50330A3CFA}"/>
              </a:ext>
            </a:extLst>
          </p:cNvPr>
          <p:cNvPicPr>
            <a:picLocks noChangeAspect="1"/>
          </p:cNvPicPr>
          <p:nvPr/>
        </p:nvPicPr>
        <p:blipFill rotWithShape="1">
          <a:blip r:embed="rId7"/>
          <a:srcRect l="1499" t="11671" r="5744" b="11470"/>
          <a:stretch/>
        </p:blipFill>
        <p:spPr>
          <a:xfrm>
            <a:off x="3120180" y="5488130"/>
            <a:ext cx="2975820" cy="1386312"/>
          </a:xfrm>
          <a:prstGeom prst="rect">
            <a:avLst/>
          </a:prstGeom>
        </p:spPr>
      </p:pic>
    </p:spTree>
    <p:extLst>
      <p:ext uri="{BB962C8B-B14F-4D97-AF65-F5344CB8AC3E}">
        <p14:creationId xmlns:p14="http://schemas.microsoft.com/office/powerpoint/2010/main" val="387805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Protest</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5" name="Title 1">
            <a:extLst>
              <a:ext uri="{FF2B5EF4-FFF2-40B4-BE49-F238E27FC236}">
                <a16:creationId xmlns="" xmlns:a16="http://schemas.microsoft.com/office/drawing/2014/main" id="{ED47CCEB-7814-4177-A91B-5490F17E1167}"/>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rgbClr val="FFC000"/>
                </a:solidFill>
              </a:rPr>
              <a:t>Protest for Fair Pay</a:t>
            </a:r>
          </a:p>
          <a:p>
            <a:pPr algn="ctr"/>
            <a:r>
              <a:rPr lang="en-GB" sz="2800" dirty="0">
                <a:solidFill>
                  <a:srgbClr val="FFC000"/>
                </a:solidFill>
              </a:rPr>
              <a:t>29</a:t>
            </a:r>
            <a:r>
              <a:rPr lang="en-GB" sz="2800" baseline="30000" dirty="0">
                <a:solidFill>
                  <a:srgbClr val="FFC000"/>
                </a:solidFill>
              </a:rPr>
              <a:t>th</a:t>
            </a:r>
            <a:r>
              <a:rPr lang="en-GB" sz="2800" dirty="0">
                <a:solidFill>
                  <a:srgbClr val="FFC000"/>
                </a:solidFill>
              </a:rPr>
              <a:t> November</a:t>
            </a:r>
            <a:endParaRPr lang="en-GB" sz="2500" dirty="0">
              <a:solidFill>
                <a:schemeClr val="bg1"/>
              </a:solidFill>
            </a:endParaRPr>
          </a:p>
        </p:txBody>
      </p:sp>
      <p:pic>
        <p:nvPicPr>
          <p:cNvPr id="10" name="Picture 10">
            <a:extLst>
              <a:ext uri="{FF2B5EF4-FFF2-40B4-BE49-F238E27FC236}">
                <a16:creationId xmlns="" xmlns:a16="http://schemas.microsoft.com/office/drawing/2014/main" id="{55576E04-8A23-4868-93E0-799314072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727" y="2224710"/>
            <a:ext cx="3968546" cy="3968546"/>
          </a:xfrm>
          <a:prstGeom prst="rect">
            <a:avLst/>
          </a:prstGeom>
        </p:spPr>
      </p:pic>
      <p:pic>
        <p:nvPicPr>
          <p:cNvPr id="12" name="Picture 12">
            <a:extLst>
              <a:ext uri="{FF2B5EF4-FFF2-40B4-BE49-F238E27FC236}">
                <a16:creationId xmlns="" xmlns:a16="http://schemas.microsoft.com/office/drawing/2014/main" id="{B582455E-00C8-4C01-AD97-327A07F25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02" y="2720778"/>
            <a:ext cx="3968546" cy="2976410"/>
          </a:xfrm>
          <a:prstGeom prst="rect">
            <a:avLst/>
          </a:prstGeom>
        </p:spPr>
      </p:pic>
      <p:pic>
        <p:nvPicPr>
          <p:cNvPr id="20" name="Picture 20">
            <a:extLst>
              <a:ext uri="{FF2B5EF4-FFF2-40B4-BE49-F238E27FC236}">
                <a16:creationId xmlns="" xmlns:a16="http://schemas.microsoft.com/office/drawing/2014/main" id="{5E0B3E51-AE02-4F58-A6D8-09A30A3C89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7820" y="2720778"/>
            <a:ext cx="3968546" cy="2976410"/>
          </a:xfrm>
          <a:prstGeom prst="rect">
            <a:avLst/>
          </a:prstGeom>
        </p:spPr>
      </p:pic>
    </p:spTree>
    <p:extLst>
      <p:ext uri="{BB962C8B-B14F-4D97-AF65-F5344CB8AC3E}">
        <p14:creationId xmlns:p14="http://schemas.microsoft.com/office/powerpoint/2010/main" val="287185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Leafleting</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pic>
        <p:nvPicPr>
          <p:cNvPr id="3" name="Picture 8">
            <a:extLst>
              <a:ext uri="{FF2B5EF4-FFF2-40B4-BE49-F238E27FC236}">
                <a16:creationId xmlns="" xmlns:a16="http://schemas.microsoft.com/office/drawing/2014/main" id="{58B3A793-DFFC-481F-9818-2C3C102A7E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5218" y="4503657"/>
            <a:ext cx="3832299" cy="2155668"/>
          </a:xfrm>
          <a:prstGeom prst="rect">
            <a:avLst/>
          </a:prstGeom>
        </p:spPr>
      </p:pic>
      <p:pic>
        <p:nvPicPr>
          <p:cNvPr id="4" name="Picture 6">
            <a:extLst>
              <a:ext uri="{FF2B5EF4-FFF2-40B4-BE49-F238E27FC236}">
                <a16:creationId xmlns="" xmlns:a16="http://schemas.microsoft.com/office/drawing/2014/main" id="{CCE379C0-93D7-4BFF-820E-28419590A7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5220" y="2016715"/>
            <a:ext cx="3832301" cy="2375228"/>
          </a:xfrm>
          <a:prstGeom prst="rect">
            <a:avLst/>
          </a:prstGeom>
        </p:spPr>
      </p:pic>
      <p:sp>
        <p:nvSpPr>
          <p:cNvPr id="5" name="Title 1">
            <a:extLst>
              <a:ext uri="{FF2B5EF4-FFF2-40B4-BE49-F238E27FC236}">
                <a16:creationId xmlns="" xmlns:a16="http://schemas.microsoft.com/office/drawing/2014/main" id="{ED47CCEB-7814-4177-A91B-5490F17E1167}"/>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rgbClr val="FFC000"/>
                </a:solidFill>
              </a:rPr>
              <a:t>University Open Days</a:t>
            </a:r>
          </a:p>
          <a:p>
            <a:pPr algn="ctr"/>
            <a:r>
              <a:rPr lang="en-GB" sz="2800" dirty="0">
                <a:solidFill>
                  <a:srgbClr val="FFC000"/>
                </a:solidFill>
              </a:rPr>
              <a:t>October 2017 &amp; January 2018</a:t>
            </a:r>
          </a:p>
        </p:txBody>
      </p:sp>
      <p:pic>
        <p:nvPicPr>
          <p:cNvPr id="17" name="Picture 17">
            <a:extLst>
              <a:ext uri="{FF2B5EF4-FFF2-40B4-BE49-F238E27FC236}">
                <a16:creationId xmlns="" xmlns:a16="http://schemas.microsoft.com/office/drawing/2014/main" id="{DFF68CD8-62B4-4ACB-B8FE-8CB85ACEB5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896" y="1903202"/>
            <a:ext cx="3460942" cy="4912241"/>
          </a:xfrm>
          <a:prstGeom prst="rect">
            <a:avLst/>
          </a:prstGeom>
        </p:spPr>
      </p:pic>
      <p:pic>
        <p:nvPicPr>
          <p:cNvPr id="20" name="Picture 18">
            <a:extLst>
              <a:ext uri="{FF2B5EF4-FFF2-40B4-BE49-F238E27FC236}">
                <a16:creationId xmlns="" xmlns:a16="http://schemas.microsoft.com/office/drawing/2014/main" id="{19D58327-6FE2-4341-A8CC-9F01F3969F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4230" y="1965143"/>
            <a:ext cx="3599184" cy="4798912"/>
          </a:xfrm>
          <a:prstGeom prst="rect">
            <a:avLst/>
          </a:prstGeom>
        </p:spPr>
      </p:pic>
    </p:spTree>
    <p:extLst>
      <p:ext uri="{BB962C8B-B14F-4D97-AF65-F5344CB8AC3E}">
        <p14:creationId xmlns:p14="http://schemas.microsoft.com/office/powerpoint/2010/main" val="4084866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Leafleting</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5" name="Title 1">
            <a:extLst>
              <a:ext uri="{FF2B5EF4-FFF2-40B4-BE49-F238E27FC236}">
                <a16:creationId xmlns="" xmlns:a16="http://schemas.microsoft.com/office/drawing/2014/main" id="{ED47CCEB-7814-4177-A91B-5490F17E1167}"/>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rgbClr val="FFC000"/>
                </a:solidFill>
              </a:rPr>
              <a:t>University Annual Meeting</a:t>
            </a:r>
          </a:p>
          <a:p>
            <a:pPr algn="ctr"/>
            <a:r>
              <a:rPr lang="en-GB" sz="2800" dirty="0">
                <a:solidFill>
                  <a:srgbClr val="FFC000"/>
                </a:solidFill>
              </a:rPr>
              <a:t>8</a:t>
            </a:r>
            <a:r>
              <a:rPr lang="en-GB" sz="2800" baseline="30000" dirty="0">
                <a:solidFill>
                  <a:srgbClr val="FFC000"/>
                </a:solidFill>
              </a:rPr>
              <a:t>th</a:t>
            </a:r>
            <a:r>
              <a:rPr lang="en-GB" sz="2800" dirty="0">
                <a:solidFill>
                  <a:srgbClr val="FFC000"/>
                </a:solidFill>
              </a:rPr>
              <a:t> March 2018</a:t>
            </a:r>
            <a:endParaRPr lang="en-GB" sz="2500" dirty="0">
              <a:solidFill>
                <a:schemeClr val="bg1"/>
              </a:solidFill>
            </a:endParaRPr>
          </a:p>
        </p:txBody>
      </p:sp>
      <p:pic>
        <p:nvPicPr>
          <p:cNvPr id="10" name="Picture 10">
            <a:extLst>
              <a:ext uri="{FF2B5EF4-FFF2-40B4-BE49-F238E27FC236}">
                <a16:creationId xmlns="" xmlns:a16="http://schemas.microsoft.com/office/drawing/2014/main" id="{303127E6-837D-4477-84DD-849E6EAD5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6946" y="2103589"/>
            <a:ext cx="2995087" cy="4506713"/>
          </a:xfrm>
          <a:prstGeom prst="rect">
            <a:avLst/>
          </a:prstGeom>
        </p:spPr>
      </p:pic>
      <p:pic>
        <p:nvPicPr>
          <p:cNvPr id="12" name="Picture 12">
            <a:extLst>
              <a:ext uri="{FF2B5EF4-FFF2-40B4-BE49-F238E27FC236}">
                <a16:creationId xmlns="" xmlns:a16="http://schemas.microsoft.com/office/drawing/2014/main" id="{63C78608-C113-4457-9CB9-C18FADFD26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827" y="2111733"/>
            <a:ext cx="3126532" cy="4506713"/>
          </a:xfrm>
          <a:prstGeom prst="rect">
            <a:avLst/>
          </a:prstGeom>
        </p:spPr>
      </p:pic>
      <p:pic>
        <p:nvPicPr>
          <p:cNvPr id="14" name="Picture 15">
            <a:extLst>
              <a:ext uri="{FF2B5EF4-FFF2-40B4-BE49-F238E27FC236}">
                <a16:creationId xmlns="" xmlns:a16="http://schemas.microsoft.com/office/drawing/2014/main" id="{30337726-C684-4BB0-BD13-5DE6357B5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9313" y="2111733"/>
            <a:ext cx="3168783" cy="4506713"/>
          </a:xfrm>
          <a:prstGeom prst="rect">
            <a:avLst/>
          </a:prstGeom>
        </p:spPr>
      </p:pic>
      <p:pic>
        <p:nvPicPr>
          <p:cNvPr id="18" name="Picture 18">
            <a:extLst>
              <a:ext uri="{FF2B5EF4-FFF2-40B4-BE49-F238E27FC236}">
                <a16:creationId xmlns="" xmlns:a16="http://schemas.microsoft.com/office/drawing/2014/main" id="{1CA896C2-2610-481B-8A67-4EAAF5D7E7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06" y="2111733"/>
            <a:ext cx="3103059" cy="4506713"/>
          </a:xfrm>
          <a:prstGeom prst="rect">
            <a:avLst/>
          </a:prstGeom>
        </p:spPr>
      </p:pic>
    </p:spTree>
    <p:extLst>
      <p:ext uri="{BB962C8B-B14F-4D97-AF65-F5344CB8AC3E}">
        <p14:creationId xmlns:p14="http://schemas.microsoft.com/office/powerpoint/2010/main" val="105292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748E3-61BB-4E81-99C4-5608F853BEC9}"/>
              </a:ext>
            </a:extLst>
          </p:cNvPr>
          <p:cNvSpPr>
            <a:spLocks noGrp="1"/>
          </p:cNvSpPr>
          <p:nvPr>
            <p:ph type="title"/>
          </p:nvPr>
        </p:nvSpPr>
        <p:spPr>
          <a:xfrm>
            <a:off x="810000" y="447188"/>
            <a:ext cx="6839029" cy="970450"/>
          </a:xfrm>
        </p:spPr>
        <p:txBody>
          <a:bodyPr/>
          <a:lstStyle/>
          <a:p>
            <a:r>
              <a:rPr lang="en-GB" sz="3400" dirty="0"/>
              <a:t>Greed and outsourcing at </a:t>
            </a:r>
            <a:br>
              <a:rPr lang="en-GB" sz="3400" dirty="0"/>
            </a:br>
            <a:r>
              <a:rPr lang="en-GB" sz="3400" dirty="0"/>
              <a:t>Hotel &amp; Conference Park</a:t>
            </a:r>
          </a:p>
        </p:txBody>
      </p:sp>
      <p:sp>
        <p:nvSpPr>
          <p:cNvPr id="3" name="Content Placeholder 2">
            <a:extLst>
              <a:ext uri="{FF2B5EF4-FFF2-40B4-BE49-F238E27FC236}">
                <a16:creationId xmlns="" xmlns:a16="http://schemas.microsoft.com/office/drawing/2014/main" id="{41F6F4DE-27CD-49E2-B81D-540C028201F4}"/>
              </a:ext>
            </a:extLst>
          </p:cNvPr>
          <p:cNvSpPr>
            <a:spLocks noGrp="1"/>
          </p:cNvSpPr>
          <p:nvPr>
            <p:ph idx="1"/>
          </p:nvPr>
        </p:nvSpPr>
        <p:spPr>
          <a:xfrm>
            <a:off x="818712" y="2278559"/>
            <a:ext cx="7312414" cy="3641713"/>
          </a:xfrm>
        </p:spPr>
        <p:txBody>
          <a:bodyPr>
            <a:normAutofit fontScale="85000" lnSpcReduction="20000"/>
          </a:bodyPr>
          <a:lstStyle/>
          <a:p>
            <a:r>
              <a:rPr lang="en-US" dirty="0"/>
              <a:t>Number of beds and rooms will grow x 4</a:t>
            </a:r>
          </a:p>
          <a:p>
            <a:r>
              <a:rPr lang="en-US" dirty="0"/>
              <a:t>Number of staff will grow x </a:t>
            </a:r>
            <a:r>
              <a:rPr lang="en-US" dirty="0" smtClean="0"/>
              <a:t>2</a:t>
            </a:r>
          </a:p>
          <a:p>
            <a:r>
              <a:rPr lang="en-US" dirty="0" smtClean="0"/>
              <a:t>Risks:</a:t>
            </a:r>
            <a:endParaRPr lang="en-US" dirty="0"/>
          </a:p>
          <a:p>
            <a:pPr lvl="1"/>
            <a:r>
              <a:rPr lang="en-US" dirty="0"/>
              <a:t>Increased workload</a:t>
            </a:r>
          </a:p>
          <a:p>
            <a:pPr lvl="1"/>
            <a:r>
              <a:rPr lang="en-US" dirty="0"/>
              <a:t>Increased bullying of current staff, so as to ‘willingly’ leave their jobs and be replaced by new, cheaper staff</a:t>
            </a:r>
          </a:p>
          <a:p>
            <a:pPr lvl="1"/>
            <a:r>
              <a:rPr lang="en-US" dirty="0"/>
              <a:t>Refusal to </a:t>
            </a:r>
            <a:r>
              <a:rPr lang="en-US" dirty="0" err="1" smtClean="0"/>
              <a:t>recognise</a:t>
            </a:r>
            <a:r>
              <a:rPr lang="en-US" dirty="0" smtClean="0"/>
              <a:t> </a:t>
            </a:r>
            <a:r>
              <a:rPr lang="en-US" dirty="0"/>
              <a:t>unions for new staff</a:t>
            </a:r>
          </a:p>
          <a:p>
            <a:pPr lvl="1"/>
            <a:r>
              <a:rPr lang="en-US" dirty="0"/>
              <a:t>Hiding intentions regarding disciplinary action against staff who don’t meet newly imposed, draconic, metrics-driven targets</a:t>
            </a:r>
          </a:p>
          <a:p>
            <a:pPr lvl="1"/>
            <a:r>
              <a:rPr lang="en-GB" dirty="0"/>
              <a:t>Staff to work on university closed days and religious </a:t>
            </a:r>
            <a:r>
              <a:rPr lang="en-GB" dirty="0" smtClean="0"/>
              <a:t>days</a:t>
            </a:r>
          </a:p>
          <a:p>
            <a:pPr lvl="1"/>
            <a:r>
              <a:rPr lang="en-GB" dirty="0" smtClean="0"/>
              <a:t>Overtime payments, annual leave and sick pay to be affected</a:t>
            </a:r>
            <a:endParaRPr lang="en-GB" dirty="0"/>
          </a:p>
          <a:p>
            <a:r>
              <a:rPr lang="en-GB" sz="1600" dirty="0"/>
              <a:t>Two-tier workforce</a:t>
            </a:r>
          </a:p>
          <a:p>
            <a:r>
              <a:rPr lang="en-GB" sz="1600" dirty="0"/>
              <a:t>The university is not a business, but they’re trying to run it as if it is!</a:t>
            </a:r>
          </a:p>
          <a:p>
            <a:endParaRPr lang="en-GB" sz="1600" b="1" dirty="0"/>
          </a:p>
        </p:txBody>
      </p:sp>
      <p:pic>
        <p:nvPicPr>
          <p:cNvPr id="5" name="Picture 4">
            <a:extLst>
              <a:ext uri="{FF2B5EF4-FFF2-40B4-BE49-F238E27FC236}">
                <a16:creationId xmlns="" xmlns:a16="http://schemas.microsoft.com/office/drawing/2014/main" id="{8863E08B-13CB-4E35-ABCC-9807C16F2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763" y="3766352"/>
            <a:ext cx="3230880" cy="2153920"/>
          </a:xfrm>
          <a:prstGeom prst="rect">
            <a:avLst/>
          </a:prstGeom>
        </p:spPr>
      </p:pic>
      <p:sp>
        <p:nvSpPr>
          <p:cNvPr id="8" name="TextBox 7">
            <a:extLst>
              <a:ext uri="{FF2B5EF4-FFF2-40B4-BE49-F238E27FC236}">
                <a16:creationId xmlns="" xmlns:a16="http://schemas.microsoft.com/office/drawing/2014/main" id="{DE7FDB01-D199-473A-89B0-D42F79F595DF}"/>
              </a:ext>
            </a:extLst>
          </p:cNvPr>
          <p:cNvSpPr txBox="1"/>
          <p:nvPr/>
        </p:nvSpPr>
        <p:spPr>
          <a:xfrm>
            <a:off x="2869809" y="5920272"/>
            <a:ext cx="9025375" cy="861774"/>
          </a:xfrm>
          <a:prstGeom prst="rect">
            <a:avLst/>
          </a:prstGeom>
          <a:noFill/>
        </p:spPr>
        <p:txBody>
          <a:bodyPr wrap="square" rtlCol="0">
            <a:spAutoFit/>
          </a:bodyPr>
          <a:lstStyle/>
          <a:p>
            <a:pPr algn="r"/>
            <a:r>
              <a:rPr lang="en-US" b="1" i="1" dirty="0"/>
              <a:t>Richard Metcalfe, general manager of the new Hotel and Conference Park</a:t>
            </a:r>
            <a:endParaRPr lang="en-GB" i="1" dirty="0"/>
          </a:p>
          <a:p>
            <a:pPr algn="r"/>
            <a:r>
              <a:rPr lang="en-GB" sz="1600" dirty="0">
                <a:solidFill>
                  <a:srgbClr val="FFFF00"/>
                </a:solidFill>
              </a:rPr>
              <a:t>Conflict of interest – Richard is involved in setting up criteria for incentives and disciplinaries, including for himself.</a:t>
            </a:r>
          </a:p>
        </p:txBody>
      </p:sp>
      <p:pic>
        <p:nvPicPr>
          <p:cNvPr id="10" name="Picture 9">
            <a:extLst>
              <a:ext uri="{FF2B5EF4-FFF2-40B4-BE49-F238E27FC236}">
                <a16:creationId xmlns="" xmlns:a16="http://schemas.microsoft.com/office/drawing/2014/main" id="{6022841F-F365-4F3B-892C-94E81E944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12267">
            <a:off x="7540599" y="227105"/>
            <a:ext cx="2230012" cy="1672509"/>
          </a:xfrm>
          <a:prstGeom prst="rect">
            <a:avLst/>
          </a:prstGeom>
        </p:spPr>
      </p:pic>
      <p:pic>
        <p:nvPicPr>
          <p:cNvPr id="12" name="Picture 11">
            <a:extLst>
              <a:ext uri="{FF2B5EF4-FFF2-40B4-BE49-F238E27FC236}">
                <a16:creationId xmlns="" xmlns:a16="http://schemas.microsoft.com/office/drawing/2014/main" id="{5F8D6D2B-C130-4841-BC12-525E05DD1F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5905">
            <a:off x="9890806" y="260212"/>
            <a:ext cx="2155357" cy="1473389"/>
          </a:xfrm>
          <a:prstGeom prst="rect">
            <a:avLst/>
          </a:prstGeom>
        </p:spPr>
      </p:pic>
    </p:spTree>
    <p:extLst>
      <p:ext uri="{BB962C8B-B14F-4D97-AF65-F5344CB8AC3E}">
        <p14:creationId xmlns:p14="http://schemas.microsoft.com/office/powerpoint/2010/main" val="47184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30A13-FC83-4625-87EF-5811476FD15C}"/>
              </a:ext>
            </a:extLst>
          </p:cNvPr>
          <p:cNvSpPr>
            <a:spLocks noGrp="1"/>
          </p:cNvSpPr>
          <p:nvPr>
            <p:ph type="title"/>
          </p:nvPr>
        </p:nvSpPr>
        <p:spPr>
          <a:xfrm>
            <a:off x="0" y="-1"/>
            <a:ext cx="3813666" cy="1903203"/>
          </a:xfrm>
          <a:noFill/>
        </p:spPr>
        <p:txBody>
          <a:bodyPr anchor="t">
            <a:normAutofit fontScale="90000"/>
          </a:bodyPr>
          <a:lstStyle/>
          <a:p>
            <a:pPr algn="l"/>
            <a:r>
              <a:rPr lang="en-GB" sz="4500" dirty="0">
                <a:solidFill>
                  <a:schemeClr val="bg1"/>
                </a:solidFill>
              </a:rPr>
              <a:t>2017/2018</a:t>
            </a:r>
            <a:br>
              <a:rPr lang="en-GB" sz="4500" dirty="0">
                <a:solidFill>
                  <a:schemeClr val="bg1"/>
                </a:solidFill>
              </a:rPr>
            </a:br>
            <a:r>
              <a:rPr lang="en-GB" sz="4500" dirty="0">
                <a:solidFill>
                  <a:schemeClr val="tx1"/>
                </a:solidFill>
              </a:rPr>
              <a:t>Petitioning</a:t>
            </a:r>
            <a:br>
              <a:rPr lang="en-GB" sz="4500" dirty="0">
                <a:solidFill>
                  <a:schemeClr val="tx1"/>
                </a:solidFill>
              </a:rPr>
            </a:br>
            <a:r>
              <a:rPr lang="en-GB" sz="4500" dirty="0">
                <a:solidFill>
                  <a:schemeClr val="tx1"/>
                </a:solidFill>
              </a:rPr>
              <a:t>&amp; balloting</a:t>
            </a:r>
            <a:endParaRPr lang="en-US" sz="45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 xmlns:a16="http://schemas.microsoft.com/office/drawing/2014/main" id="{F55289A9-A2B7-4484-9F1F-1164363BBADC}"/>
                  </a:ext>
                </a:extLst>
              </p14:cNvPr>
              <p14:cNvContentPartPr/>
              <p14:nvPr/>
            </p14:nvContentPartPr>
            <p14:xfrm>
              <a:off x="3365961" y="482010"/>
              <a:ext cx="360" cy="360"/>
            </p14:xfrm>
          </p:contentPart>
        </mc:Choice>
        <mc:Fallback xmlns="">
          <p:pic>
            <p:nvPicPr>
              <p:cNvPr id="6" name="Ink 5">
                <a:extLst>
                  <a:ext uri="{FF2B5EF4-FFF2-40B4-BE49-F238E27FC236}">
                    <a16:creationId xmlns:a16="http://schemas.microsoft.com/office/drawing/2014/main" id="{F55289A9-A2B7-4484-9F1F-1164363BBADC}"/>
                  </a:ext>
                </a:extLst>
              </p:cNvPr>
              <p:cNvPicPr/>
              <p:nvPr/>
            </p:nvPicPr>
            <p:blipFill>
              <a:blip r:embed="rId3"/>
              <a:stretch>
                <a:fillRect/>
              </a:stretch>
            </p:blipFill>
            <p:spPr>
              <a:xfrm>
                <a:off x="3356961" y="473010"/>
                <a:ext cx="18000" cy="18000"/>
              </a:xfrm>
              <a:prstGeom prst="rect">
                <a:avLst/>
              </a:prstGeom>
            </p:spPr>
          </p:pic>
        </mc:Fallback>
      </mc:AlternateContent>
      <p:pic>
        <p:nvPicPr>
          <p:cNvPr id="9" name="Picture 4">
            <a:extLst>
              <a:ext uri="{FF2B5EF4-FFF2-40B4-BE49-F238E27FC236}">
                <a16:creationId xmlns="" xmlns:a16="http://schemas.microsoft.com/office/drawing/2014/main" id="{027074CD-9BAC-46B0-9438-5A5114571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300" y="-54233"/>
            <a:ext cx="3945699" cy="1946403"/>
          </a:xfrm>
          <a:prstGeom prst="rect">
            <a:avLst/>
          </a:prstGeom>
        </p:spPr>
      </p:pic>
      <p:sp>
        <p:nvSpPr>
          <p:cNvPr id="5" name="Title 1">
            <a:extLst>
              <a:ext uri="{FF2B5EF4-FFF2-40B4-BE49-F238E27FC236}">
                <a16:creationId xmlns="" xmlns:a16="http://schemas.microsoft.com/office/drawing/2014/main" id="{ED47CCEB-7814-4177-A91B-5490F17E1167}"/>
              </a:ext>
            </a:extLst>
          </p:cNvPr>
          <p:cNvSpPr txBox="1">
            <a:spLocks/>
          </p:cNvSpPr>
          <p:nvPr/>
        </p:nvSpPr>
        <p:spPr>
          <a:xfrm>
            <a:off x="3813666" y="-1"/>
            <a:ext cx="4431554" cy="1905002"/>
          </a:xfrm>
          <a:prstGeom prst="rect">
            <a:avLst/>
          </a:prstGeom>
          <a:solidFill>
            <a:srgbClr val="53267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rgbClr val="FFC000"/>
                </a:solidFill>
              </a:rPr>
              <a:t>Oppose the outsourcing of Hotel and Conference Park staff!</a:t>
            </a:r>
            <a:endParaRPr lang="en-GB" sz="2500" dirty="0">
              <a:solidFill>
                <a:schemeClr val="bg1"/>
              </a:solidFill>
            </a:endParaRPr>
          </a:p>
        </p:txBody>
      </p:sp>
      <p:pic>
        <p:nvPicPr>
          <p:cNvPr id="4" name="Picture 3">
            <a:extLst>
              <a:ext uri="{FF2B5EF4-FFF2-40B4-BE49-F238E27FC236}">
                <a16:creationId xmlns="" xmlns:a16="http://schemas.microsoft.com/office/drawing/2014/main" id="{977C21B3-8A2E-4974-8E7F-D2A893671E09}"/>
              </a:ext>
            </a:extLst>
          </p:cNvPr>
          <p:cNvPicPr>
            <a:picLocks noChangeAspect="1"/>
          </p:cNvPicPr>
          <p:nvPr/>
        </p:nvPicPr>
        <p:blipFill rotWithShape="1">
          <a:blip r:embed="rId5"/>
          <a:srcRect l="11373" t="14902" r="14330" b="4515"/>
          <a:stretch/>
        </p:blipFill>
        <p:spPr>
          <a:xfrm>
            <a:off x="1335002" y="2367935"/>
            <a:ext cx="5928643" cy="3615299"/>
          </a:xfrm>
          <a:prstGeom prst="rect">
            <a:avLst/>
          </a:prstGeom>
        </p:spPr>
      </p:pic>
      <p:pic>
        <p:nvPicPr>
          <p:cNvPr id="7" name="Picture 6">
            <a:extLst>
              <a:ext uri="{FF2B5EF4-FFF2-40B4-BE49-F238E27FC236}">
                <a16:creationId xmlns="" xmlns:a16="http://schemas.microsoft.com/office/drawing/2014/main" id="{5A29627C-A413-49EF-A218-8E94D6FA55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4063" y="2073581"/>
            <a:ext cx="3346073" cy="4655406"/>
          </a:xfrm>
          <a:prstGeom prst="rect">
            <a:avLst/>
          </a:prstGeom>
        </p:spPr>
      </p:pic>
    </p:spTree>
    <p:extLst>
      <p:ext uri="{BB962C8B-B14F-4D97-AF65-F5344CB8AC3E}">
        <p14:creationId xmlns:p14="http://schemas.microsoft.com/office/powerpoint/2010/main" val="2931037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413</TotalTime>
  <Words>986</Words>
  <Application>Microsoft Office PowerPoint</Application>
  <PresentationFormat>Custom</PresentationFormat>
  <Paragraphs>168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Quotable</vt:lpstr>
      <vt:lpstr>Unison AGM 13th March 2018 1-3pm Arts LR1          Chaired by Ioana Cerasella Chis </vt:lpstr>
      <vt:lpstr>Agenda</vt:lpstr>
      <vt:lpstr>2017/2018 committee – officers &amp; stewards</vt:lpstr>
      <vt:lpstr>The UoB context * profit last year: £83 million * VC salary (£439,000/year + £90,000 as Chair of USS pension scheme) * no staff representation on University Council=no democracy on campus</vt:lpstr>
      <vt:lpstr>2017/2018 Protest</vt:lpstr>
      <vt:lpstr>2017/2018 Leafleting</vt:lpstr>
      <vt:lpstr>2017/2018 Leafleting</vt:lpstr>
      <vt:lpstr>Greed and outsourcing at  Hotel &amp; Conference Park</vt:lpstr>
      <vt:lpstr>2017/2018 Petitioning &amp; balloting</vt:lpstr>
      <vt:lpstr>Campus in Dubai</vt:lpstr>
      <vt:lpstr>2017/2018 Newsletters</vt:lpstr>
      <vt:lpstr>2017/2018 Casework</vt:lpstr>
      <vt:lpstr>2017/2018</vt:lpstr>
      <vt:lpstr>FUN plans!</vt:lpstr>
      <vt:lpstr> Health and Safety Report</vt:lpstr>
      <vt:lpstr>OFFICER ELECTIONS</vt:lpstr>
      <vt:lpstr>Roles available  </vt:lpstr>
      <vt:lpstr>Chair – candidate(s)  </vt:lpstr>
      <vt:lpstr>Young members’ officer – candidate(s) </vt:lpstr>
      <vt:lpstr>Communications Officer &amp; Equality Officer – candidate(s) </vt:lpstr>
      <vt:lpstr>Welfare Officer – candidate(s)</vt:lpstr>
      <vt:lpstr>Secretary – candidate(s)  </vt:lpstr>
      <vt:lpstr>Deputy General Secretary – candidate(s) </vt:lpstr>
      <vt:lpstr>Health and Safety Officer – candidate(s) </vt:lpstr>
      <vt:lpstr>LGBTQ members’ Officer – candidate(s)</vt:lpstr>
      <vt:lpstr>Women’s Officer – candidate(s)</vt:lpstr>
      <vt:lpstr>Motion on Senior Staff Pay and the Living Wage</vt:lpstr>
      <vt:lpstr>Hotel and Conference Park member’s report</vt:lpstr>
      <vt:lpstr>Secretary’s report</vt:lpstr>
      <vt:lpstr>Guest speaker Dr Roland Brandstaetter, UoB UCU branch President</vt:lpstr>
      <vt:lpstr>Contact details &amp; Social Media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Unison AGM 13th March 2018 1-3pm Arts LR1          Chaired by Ioana Cerasella Chis </dc:title>
  <cp:lastModifiedBy>Ioana Cerasella Chis (Social Policy)</cp:lastModifiedBy>
  <cp:revision>30</cp:revision>
  <dcterms:modified xsi:type="dcterms:W3CDTF">2018-03-15T16:02:45Z</dcterms:modified>
</cp:coreProperties>
</file>